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4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518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86" r:id="rId26"/>
    <p:sldId id="276" r:id="rId27"/>
    <p:sldId id="277" r:id="rId28"/>
    <p:sldId id="278" r:id="rId29"/>
    <p:sldId id="503" r:id="rId30"/>
    <p:sldId id="480" r:id="rId31"/>
    <p:sldId id="517" r:id="rId32"/>
    <p:sldId id="515" r:id="rId33"/>
    <p:sldId id="476" r:id="rId34"/>
    <p:sldId id="477" r:id="rId35"/>
    <p:sldId id="478" r:id="rId36"/>
    <p:sldId id="516" r:id="rId37"/>
    <p:sldId id="279" r:id="rId38"/>
    <p:sldId id="280" r:id="rId39"/>
    <p:sldId id="281" r:id="rId40"/>
    <p:sldId id="282" r:id="rId41"/>
    <p:sldId id="283" r:id="rId42"/>
    <p:sldId id="284" r:id="rId43"/>
    <p:sldId id="285" r:id="rId44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01"/>
  </p:normalViewPr>
  <p:slideViewPr>
    <p:cSldViewPr snapToGrid="0" snapToObjects="1">
      <p:cViewPr varScale="1">
        <p:scale>
          <a:sx n="90" d="100"/>
          <a:sy n="90" d="100"/>
        </p:scale>
        <p:origin x="23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CH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Calibri"/>
              </a:rPr>
              <a:t>Click to edit the notes format</a:t>
            </a:r>
          </a:p>
        </p:txBody>
      </p:sp>
      <p:sp>
        <p:nvSpPr>
          <p:cNvPr id="17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Calibri"/>
              </a:rPr>
              <a:t>&lt;header&gt;</a:t>
            </a:r>
          </a:p>
        </p:txBody>
      </p:sp>
      <p:sp>
        <p:nvSpPr>
          <p:cNvPr id="172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US" sz="1400" b="0" strike="noStrike" spc="-1">
                <a:latin typeface="Calibri"/>
              </a:defRPr>
            </a:lvl1pPr>
          </a:lstStyle>
          <a:p>
            <a:pPr algn="r"/>
            <a:r>
              <a:rPr lang="en-US" sz="1400" b="0" strike="noStrike" spc="-1">
                <a:latin typeface="Calibri"/>
              </a:rPr>
              <a:t>&lt;date/time&gt;</a:t>
            </a:r>
          </a:p>
        </p:txBody>
      </p:sp>
      <p:sp>
        <p:nvSpPr>
          <p:cNvPr id="173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Calibri"/>
              </a:defRPr>
            </a:lvl1pPr>
          </a:lstStyle>
          <a:p>
            <a:r>
              <a:rPr lang="en-US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174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lang="en-US" sz="1400" b="0" strike="noStrike" spc="-1">
                <a:latin typeface="Calibri"/>
              </a:defRPr>
            </a:lvl1pPr>
          </a:lstStyle>
          <a:p>
            <a:pPr algn="r"/>
            <a:fld id="{BA39AFB8-FFDF-4D54-A7EB-B4A88A58DCE9}" type="slidenum">
              <a:rPr lang="en-US" sz="1400" b="0" strike="noStrike" spc="-1">
                <a:latin typeface="Calibri"/>
              </a:rPr>
              <a:t>‹#›</a:t>
            </a:fld>
            <a:endParaRPr lang="en-US" sz="14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Hello &amp; thank you for joining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Present a framework to estimate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-&gt; use single cell lineage tracing &amp; rna seq data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Wingdings"/>
              </a:rPr>
              <a:t></a:t>
            </a:r>
            <a:r>
              <a:rPr lang="en-CH" sz="2000" b="0" strike="noStrike" spc="-1">
                <a:latin typeface="Calibri"/>
              </a:rPr>
              <a:t> to infer</a:t>
            </a:r>
            <a:endParaRPr lang="en-US" sz="2000" b="0" strike="noStrike" spc="-1">
              <a:latin typeface="Calibri"/>
            </a:endParaRPr>
          </a:p>
        </p:txBody>
      </p:sp>
      <p:sp>
        <p:nvSpPr>
          <p:cNvPr id="3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B60BE0D-CBA6-449D-A09D-B458F95B7F5A}" type="slidenum">
              <a:rPr lang="en-CH" sz="1200" b="0" strike="noStrike" spc="-1">
                <a:latin typeface="Calibri"/>
              </a:rPr>
              <a:t>1</a:t>
            </a:fld>
            <a:endParaRPr lang="en-US" sz="1200" b="0" strike="noStrike" spc="-1"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There are still a lot of unknowns about the decision that cells take as they develop into a tissue or an organism – and how these decisions differ in diseased tissues.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If you think about it, if a cell divides it always leaves two offspring. And so the process of development can be thought of as a phylogenetic trees of cells along which cell state transitions happen. So questions about the developmental process are phylogenetic in nature.</a:t>
            </a:r>
            <a:br/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In my PhD, I develop phylogenetic tools to learn about decisions that cells make during development. I am interested in the cellular dynamics: , e.g.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which cell type created the most of the cell mass in a tissue? What cell types can be created by another type? And when do cells comit to a certain type?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If we think about development on a cellular level, as cells progress from the zygote stage to a fully grown organism,  there are 3 types of events 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studies combining 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scRNAseq + lineage tracing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abundance of cell types  at t + what process gives rise to this abundance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For a single organism it is interesting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Wingdings"/>
              </a:rPr>
              <a:t></a:t>
            </a:r>
            <a:r>
              <a:rPr lang="en-CH" sz="2000" b="0" strike="noStrike" spc="-1">
                <a:latin typeface="Calibri"/>
              </a:rPr>
              <a:t> what process gives rise to this abundance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 </a:t>
            </a:r>
            <a:r>
              <a:rPr lang="en-CH" sz="2000" b="1" strike="noStrike" spc="-1">
                <a:latin typeface="Calibri"/>
              </a:rPr>
              <a:t>lineage tracing 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– labels cells with evolving barcodes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basic idea: starting cell has unedited barcode, in time window CRISPR editing is inflicted, later timepoint cells are sampled</a:t>
            </a:r>
            <a:endParaRPr lang="en-US" sz="2000" b="0" strike="noStrike" spc="-1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allows reconstruct the lineage hierarchy given the barcodes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1" strike="noStrike" spc="-1">
                <a:latin typeface="Calibri"/>
              </a:rPr>
              <a:t>scRNAseq 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-&gt; cell type composition at a single time point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from the lineage perspective – because we can explicitly capture cell division &amp; death dynamics as well as the cell type changes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</p:txBody>
      </p:sp>
      <p:sp>
        <p:nvSpPr>
          <p:cNvPr id="31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8BF6C43-682A-47E7-B736-43E8C247F0B5}" type="slidenum">
              <a:rPr lang="en-CH" sz="1200" b="0" strike="noStrike" spc="-1">
                <a:latin typeface="Calibri"/>
              </a:rPr>
              <a:t>2</a:t>
            </a:fld>
            <a:endParaRPr lang="en-US" sz="1200" b="0" strike="noStrike" spc="-1"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There are still a lot of unknowns about the decision that cells take as they develop into a tissue or an organism – and how these decisions differ in diseased tissues.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If you think about it, if a cell divides it always leaves two offspring. And so the process of development can be thought of as a phylogenetic trees of cells along which cell state transitions happen. So questions about the developmental process are phylogenetic in nature.</a:t>
            </a:r>
            <a:br/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In my PhD, I develop phylogenetic tools to learn about decisions that cells make during development. I am interested in the cellular dynamics: , e.g.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which cell type created the most of the cell mass in a tissue? What cell types can be created by another type? And when do cells comit to a certain type?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If we think about development on a cellular level, as cells progress from the zygote stage to a fully grown organism,  there are 3 types of events 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studies combining 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scRNAseq + lineage tracing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abundance of cell types  at t + what process gives rise to this abundance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For a single organism it is interesting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Wingdings"/>
              </a:rPr>
              <a:t></a:t>
            </a:r>
            <a:r>
              <a:rPr lang="en-CH" sz="2000" b="0" strike="noStrike" spc="-1">
                <a:latin typeface="Calibri"/>
              </a:rPr>
              <a:t> what process gives rise to this abundance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 </a:t>
            </a:r>
            <a:r>
              <a:rPr lang="en-CH" sz="2000" b="1" strike="noStrike" spc="-1">
                <a:latin typeface="Calibri"/>
              </a:rPr>
              <a:t>lineage tracing 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– labels cells with evolving barcodes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basic idea: starting cell has unedited barcode, in time window CRISPR editing is inflicted, later timepoint cells are sampled</a:t>
            </a:r>
            <a:endParaRPr lang="en-US" sz="2000" b="0" strike="noStrike" spc="-1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allows reconstruct the lineage hierarchy given the barcodes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1" strike="noStrike" spc="-1">
                <a:latin typeface="Calibri"/>
              </a:rPr>
              <a:t>scRNAseq 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-&gt; cell type composition at a single time point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CH" sz="2000" b="0" strike="noStrike" spc="-1">
                <a:latin typeface="Calibri"/>
              </a:rPr>
              <a:t>from the lineage perspective – because we can explicitly capture cell division &amp; death dynamics as well as the cell type changes</a:t>
            </a:r>
            <a:endParaRPr lang="en-US" sz="20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Calibri"/>
            </a:endParaRPr>
          </a:p>
        </p:txBody>
      </p:sp>
      <p:sp>
        <p:nvSpPr>
          <p:cNvPr id="3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F34E100E-CD83-4830-BA6B-E550705656C7}" type="slidenum">
              <a:rPr lang="en-CH" sz="1200" b="0" strike="noStrike" spc="-1">
                <a:latin typeface="Calibri"/>
              </a:rPr>
              <a:t>3</a:t>
            </a:fld>
            <a:endParaRPr lang="en-US" sz="1200" b="0" strike="noStrike" spc="-1"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40835C2-692C-42F5-A620-AD4410B82CC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24CE712-98A5-49CF-9BDE-E93A25F0481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C305CEE-C8A9-4BA2-BBE8-9220450514F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04A9B8D-3FDC-4078-BB73-082680285AA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D8C04F7-3235-4E9A-9410-C48F77F53A4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6C7A038-3490-4B62-83A0-D1CC3D32CB6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4179188-28CF-4704-B873-C8294265B20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412EA54-E97C-4EC5-9A2F-B67FCE95D30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AC6ADFB-5E70-4879-9970-F90108044F1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717C003-AAF1-406C-ADCB-E250BD4D170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EFF6C99-A491-4EFE-A821-49552AF1A9A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45851F7-D450-4D5B-A6C8-7646FF344DE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1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585">
              <a:lnSpc>
                <a:spcPct val="100000"/>
              </a:lnSpc>
              <a:spcBef>
                <a:spcPts val="0"/>
              </a:spcBef>
              <a:buSzTx/>
              <a:buNone/>
              <a:defRPr sz="2749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CH" smtClean="0"/>
              <a:t>‹#›</a:t>
            </a:fld>
            <a:endParaRPr lang="en-CH"/>
          </a:p>
        </p:txBody>
      </p:sp>
      <p:sp>
        <p:nvSpPr>
          <p:cNvPr id="6" name="Datumsplatzhalter 1">
            <a:extLst>
              <a:ext uri="{FF2B5EF4-FFF2-40B4-BE49-F238E27FC236}">
                <a16:creationId xmlns:a16="http://schemas.microsoft.com/office/drawing/2014/main" id="{2DFDC0B4-50BA-534A-AE99-D175D1B115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20777" y="6308726"/>
            <a:ext cx="612239" cy="468312"/>
          </a:xfrm>
        </p:spPr>
        <p:txBody>
          <a:bodyPr/>
          <a:lstStyle>
            <a:lvl1pPr>
              <a:defRPr b="0" i="0">
                <a:latin typeface="Latin Modern Roman 12" pitchFamily="2" charset="77"/>
              </a:defRPr>
            </a:lvl1pPr>
          </a:lstStyle>
          <a:p>
            <a:r>
              <a:rPr lang="de-CH"/>
              <a:t>15.11.2022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18947847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09510DB-F918-4748-B46E-93304061D2C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E43EC3F-FA50-49BF-8A8B-4C106875F71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C93C1CA-AD53-4109-B68C-988880FA0DF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3CC1663-598D-4DA6-98C8-D655043C2A2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47FF3F3-4F0B-42BF-B8BC-1AD5E8FE01E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5E5E715-77EF-4C58-A840-94F90D4953D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6B5CC25-8CE6-4150-8BCC-51B76F3351B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0FB5D70-A54D-4BC9-8459-5840824D1D5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D5CEEB2-437B-4FB9-9F6D-3E7953FF2DF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C690827-7DC0-42B9-A97E-56C9F4B6B62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0D71C30-4EF4-44A3-A5A8-EF3DD529619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6FDBFA4-AF57-4954-91EC-1C32290A7A0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D90617B-0453-4CF3-86C8-E5BE71F5BEF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8F46C04-73D1-4E3E-9217-6C876711030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81FEDB5E-303A-4A6D-BBAE-5DD04545D68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4951DBC-A057-462A-AE37-91D6AAF6B39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697846B-3CAC-4FC4-9099-95BBCB9977A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D0EA9C8-1075-41A3-8E04-920C571AE7D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D706345-5B35-4221-8F10-B4B85D778FE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AEA37E82-2A20-477E-A56B-0CD3530C2C5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05AB32F-725C-4456-B3EB-392D1C3C5CE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4F7D2B8-693C-4E84-BD45-127770536C4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6F32ECF-B470-45C3-A780-9B9E67819AC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4E700FF-6F3B-4FEA-8542-0BB091B9FB59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r>
              <a:rPr lang="de-CH"/>
              <a:t>15.11.2022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body"/>
          </p:nvPr>
        </p:nvSpPr>
        <p:spPr>
          <a:xfrm>
            <a:off x="731880" y="1015920"/>
            <a:ext cx="10728000" cy="5255640"/>
          </a:xfrm>
          <a:prstGeom prst="rect">
            <a:avLst/>
          </a:prstGeom>
        </p:spPr>
        <p:txBody>
          <a:bodyPr lIns="5580000" tIns="0" rIns="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Click icon to add picture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0" y="2233440"/>
            <a:ext cx="5903640" cy="2771640"/>
          </a:xfrm>
          <a:prstGeom prst="rect">
            <a:avLst/>
          </a:prstGeom>
        </p:spPr>
        <p:txBody>
          <a:bodyPr lIns="1080000" tIns="252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600" b="0" strike="noStrike" spc="-1">
                <a:solidFill>
                  <a:srgbClr val="FFFFFF"/>
                </a:solidFill>
                <a:latin typeface="Calibri Light"/>
              </a:rPr>
              <a:t>Click to edit Master title style</a:t>
            </a:r>
            <a:endParaRPr lang="en-CH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Grafik 9"/>
          <p:cNvPicPr/>
          <p:nvPr/>
        </p:nvPicPr>
        <p:blipFill>
          <a:blip r:embed="rId14"/>
          <a:stretch/>
        </p:blipFill>
        <p:spPr>
          <a:xfrm>
            <a:off x="731880" y="360360"/>
            <a:ext cx="1765080" cy="287640"/>
          </a:xfrm>
          <a:prstGeom prst="rect">
            <a:avLst/>
          </a:prstGeom>
          <a:ln>
            <a:noFill/>
          </a:ln>
        </p:spPr>
      </p:pic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10200240" y="6489000"/>
            <a:ext cx="1259640" cy="17964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700" b="0" strike="noStrike" spc="-1">
                <a:solidFill>
                  <a:srgbClr val="000000"/>
                </a:solidFill>
                <a:latin typeface="Calibri"/>
              </a:rPr>
              <a:t>Click icon to add picture</a:t>
            </a:r>
            <a:endParaRPr lang="en-CH" sz="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1078560" y="3860640"/>
            <a:ext cx="4679640" cy="10076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2800" b="0" strike="noStrike" spc="-1">
                <a:solidFill>
                  <a:srgbClr val="FFFFFF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9696600" y="316800"/>
            <a:ext cx="1799640" cy="3596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de-DE" sz="1150" b="0" strike="noStrike" spc="-1">
                <a:solidFill>
                  <a:srgbClr val="000000"/>
                </a:solidFill>
                <a:latin typeface="Calibri"/>
              </a:rPr>
              <a:t>Organisational unit verbal</a:t>
            </a:r>
            <a:br/>
            <a:r>
              <a:rPr lang="de-DE" sz="1150" b="0" strike="noStrike" spc="-1">
                <a:solidFill>
                  <a:srgbClr val="000000"/>
                </a:solidFill>
                <a:latin typeface="Calibri"/>
              </a:rPr>
              <a:t>can be put on 2 lines</a:t>
            </a:r>
            <a:endParaRPr lang="en-CH" sz="115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15.11.2022</a:t>
            </a:r>
            <a:endParaRPr lang="en-US" sz="1200" b="0" strike="noStrike" spc="-1">
              <a:latin typeface="Calibri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1400" b="0" strike="noStrike" spc="-1">
                <a:latin typeface="Calibri"/>
              </a:defRPr>
            </a:lvl1pPr>
          </a:lstStyle>
          <a:p>
            <a:pPr algn="ctr"/>
            <a:endParaRPr lang="en-US" sz="1400" b="0" strike="noStrike" spc="-1">
              <a:latin typeface="Calibri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lang="en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</a:pPr>
            <a:fld id="{8D651499-CFCA-4662-9130-B1372D05DECC}" type="slidenum">
              <a:rPr lang="en-CH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0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15.11.2022</a:t>
            </a:r>
            <a:endParaRPr lang="en-US" sz="1200" b="0" strike="noStrike" spc="-1">
              <a:latin typeface="Calibri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1400" b="0" strike="noStrike" spc="-1">
                <a:latin typeface="Calibri"/>
              </a:defRPr>
            </a:lvl1pPr>
          </a:lstStyle>
          <a:p>
            <a:pPr algn="ctr"/>
            <a:endParaRPr lang="en-US" sz="1400" b="0" strike="noStrike" spc="-1">
              <a:latin typeface="Calibri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lang="en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</a:pPr>
            <a:fld id="{AC70EC6B-0CEC-4974-A4B8-A3A8A3A00692}" type="slidenum">
              <a:rPr lang="en-CH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400" b="1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400" b="1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15.11.2022</a:t>
            </a:r>
            <a:endParaRPr lang="en-US" sz="1200" b="0" strike="noStrike" spc="-1">
              <a:latin typeface="Calibri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1400" b="0" strike="noStrike" spc="-1">
                <a:latin typeface="Calibri"/>
              </a:defRPr>
            </a:lvl1pPr>
          </a:lstStyle>
          <a:p>
            <a:pPr algn="ctr"/>
            <a:endParaRPr lang="en-US" sz="1400" b="0" strike="noStrike" spc="-1">
              <a:latin typeface="Calibri"/>
            </a:endParaRPr>
          </a:p>
        </p:txBody>
      </p:sp>
      <p:sp>
        <p:nvSpPr>
          <p:cNvPr id="132" name="PlaceHolder 8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lang="en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</a:pPr>
            <a:fld id="{D1F48362-A0F3-449B-A4D2-D5A9FFD861B6}" type="slidenum">
              <a:rPr lang="en-CH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tif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t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1078920" y="3850200"/>
            <a:ext cx="4679640" cy="772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1" strike="noStrike" spc="-1">
                <a:solidFill>
                  <a:srgbClr val="FFFFFF"/>
                </a:solidFill>
                <a:latin typeface="Calibri"/>
              </a:rPr>
              <a:t>Sophie Seidel</a:t>
            </a:r>
            <a:endParaRPr lang="en-CH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>
                <a:solidFill>
                  <a:srgbClr val="FFFFFF"/>
                </a:solidFill>
                <a:latin typeface="Calibri"/>
              </a:rPr>
              <a:t>30 June 2021, ISMB/ECCB</a:t>
            </a:r>
            <a:endParaRPr lang="en-CH" sz="2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6" name="Bildplatzhalter 18" descr="Ein Bild, das Gebäude, Stadt, Schloss, Turm enthält.&#10;&#10;Automatisch generierte Beschreibung"/>
          <p:cNvPicPr/>
          <p:nvPr/>
        </p:nvPicPr>
        <p:blipFill>
          <a:blip r:embed="rId3"/>
          <a:srcRect t="460" b="460"/>
          <a:stretch/>
        </p:blipFill>
        <p:spPr>
          <a:xfrm>
            <a:off x="731880" y="1015920"/>
            <a:ext cx="10728000" cy="5255640"/>
          </a:xfrm>
          <a:prstGeom prst="rect">
            <a:avLst/>
          </a:prstGeom>
          <a:ln>
            <a:noFill/>
          </a:ln>
        </p:spPr>
      </p:pic>
      <p:sp>
        <p:nvSpPr>
          <p:cNvPr id="177" name="TextShape 2"/>
          <p:cNvSpPr txBox="1"/>
          <p:nvPr/>
        </p:nvSpPr>
        <p:spPr>
          <a:xfrm>
            <a:off x="0" y="2251080"/>
            <a:ext cx="6457680" cy="238896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lIns="1080000" tIns="252000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900" b="0" strike="noStrike" spc="-1">
                <a:solidFill>
                  <a:srgbClr val="FFFFFF"/>
                </a:solidFill>
                <a:latin typeface="Baskerville"/>
                <a:ea typeface="Baskerville"/>
              </a:rPr>
              <a:t>Toward phylodynamic inference from Typewriter lineage recordings</a:t>
            </a:r>
            <a:endParaRPr lang="en-CH" sz="29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8" name="Picture 9"/>
          <p:cNvPicPr/>
          <p:nvPr/>
        </p:nvPicPr>
        <p:blipFill>
          <a:blip r:embed="rId4"/>
          <a:stretch/>
        </p:blipFill>
        <p:spPr>
          <a:xfrm>
            <a:off x="10200240" y="277560"/>
            <a:ext cx="1139400" cy="520920"/>
          </a:xfrm>
          <a:prstGeom prst="rect">
            <a:avLst/>
          </a:prstGeom>
          <a:ln>
            <a:noFill/>
          </a:ln>
        </p:spPr>
      </p:pic>
      <p:sp>
        <p:nvSpPr>
          <p:cNvPr id="179" name="CustomShape 3"/>
          <p:cNvSpPr/>
          <p:nvPr/>
        </p:nvSpPr>
        <p:spPr>
          <a:xfrm>
            <a:off x="1007640" y="3723480"/>
            <a:ext cx="4679640" cy="77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>
                <a:solidFill>
                  <a:srgbClr val="FFFFFF"/>
                </a:solidFill>
                <a:latin typeface="Baskerville"/>
                <a:ea typeface="Baskerville"/>
              </a:rPr>
              <a:t>Antoine Zwaans &amp; Sophie Seidel</a:t>
            </a:r>
            <a:endParaRPr lang="en-US" sz="2200" b="0" strike="noStrike" spc="-1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>
                <a:solidFill>
                  <a:srgbClr val="FFFFFF"/>
                </a:solidFill>
                <a:latin typeface="Baskerville"/>
                <a:ea typeface="Baskerville"/>
              </a:rPr>
              <a:t>09/09/2022</a:t>
            </a:r>
            <a:endParaRPr lang="en-US" sz="2200" b="0" strike="noStrike" spc="-1"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12"/>
          <p:cNvPicPr/>
          <p:nvPr/>
        </p:nvPicPr>
        <p:blipFill>
          <a:blip r:embed="rId2"/>
          <a:stretch/>
        </p:blipFill>
        <p:spPr>
          <a:xfrm>
            <a:off x="1323000" y="1690560"/>
            <a:ext cx="2365200" cy="4547160"/>
          </a:xfrm>
          <a:prstGeom prst="rect">
            <a:avLst/>
          </a:prstGeom>
          <a:ln>
            <a:noFill/>
          </a:ln>
        </p:spPr>
      </p:pic>
      <p:pic>
        <p:nvPicPr>
          <p:cNvPr id="206" name="Picture 9"/>
          <p:cNvPicPr/>
          <p:nvPr/>
        </p:nvPicPr>
        <p:blipFill>
          <a:blip r:embed="rId3"/>
          <a:stretch/>
        </p:blipFill>
        <p:spPr>
          <a:xfrm>
            <a:off x="10401840" y="681120"/>
            <a:ext cx="1467720" cy="723960"/>
          </a:xfrm>
          <a:prstGeom prst="rect">
            <a:avLst/>
          </a:prstGeom>
          <a:ln>
            <a:noFill/>
          </a:ln>
        </p:spPr>
      </p:pic>
      <p:pic>
        <p:nvPicPr>
          <p:cNvPr id="207" name="Picture 4"/>
          <p:cNvPicPr/>
          <p:nvPr/>
        </p:nvPicPr>
        <p:blipFill>
          <a:blip r:embed="rId4"/>
          <a:stretch/>
        </p:blipFill>
        <p:spPr>
          <a:xfrm>
            <a:off x="4173480" y="1690560"/>
            <a:ext cx="6394680" cy="460620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37AD3CE-40A0-4CC5-8DFB-D2919812F8DB}" type="slidenum">
              <a:t>10</a:t>
            </a:fld>
            <a:endParaRPr/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0A57AA94-1176-DB4A-A997-EF9BADBB6ADE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Typewriter data – insert distributions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2868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Lineage tracing data – insert distributions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9" name="Picture 12"/>
          <p:cNvPicPr/>
          <p:nvPr/>
        </p:nvPicPr>
        <p:blipFill>
          <a:blip r:embed="rId2"/>
          <a:stretch/>
        </p:blipFill>
        <p:spPr>
          <a:xfrm>
            <a:off x="1323000" y="1690560"/>
            <a:ext cx="2365200" cy="4547160"/>
          </a:xfrm>
          <a:prstGeom prst="rect">
            <a:avLst/>
          </a:prstGeom>
          <a:ln>
            <a:noFill/>
          </a:ln>
        </p:spPr>
      </p:pic>
      <p:pic>
        <p:nvPicPr>
          <p:cNvPr id="210" name="Picture 3"/>
          <p:cNvPicPr/>
          <p:nvPr/>
        </p:nvPicPr>
        <p:blipFill>
          <a:blip r:embed="rId3"/>
          <a:stretch/>
        </p:blipFill>
        <p:spPr>
          <a:xfrm>
            <a:off x="4474800" y="1826280"/>
            <a:ext cx="6040440" cy="4350960"/>
          </a:xfrm>
          <a:prstGeom prst="rect">
            <a:avLst/>
          </a:prstGeom>
          <a:ln>
            <a:noFill/>
          </a:ln>
        </p:spPr>
      </p:pic>
      <p:pic>
        <p:nvPicPr>
          <p:cNvPr id="211" name="Picture 9"/>
          <p:cNvPicPr/>
          <p:nvPr/>
        </p:nvPicPr>
        <p:blipFill>
          <a:blip r:embed="rId4"/>
          <a:stretch/>
        </p:blipFill>
        <p:spPr>
          <a:xfrm>
            <a:off x="10401840" y="681120"/>
            <a:ext cx="1467720" cy="72396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D123789-180E-4A12-9342-40E2D2871D2C}" type="slidenum"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Lineage tracing data – insert distributions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3" name="Picture 12"/>
          <p:cNvPicPr/>
          <p:nvPr/>
        </p:nvPicPr>
        <p:blipFill>
          <a:blip r:embed="rId2"/>
          <a:stretch/>
        </p:blipFill>
        <p:spPr>
          <a:xfrm>
            <a:off x="1323000" y="1690560"/>
            <a:ext cx="2365200" cy="4547160"/>
          </a:xfrm>
          <a:prstGeom prst="rect">
            <a:avLst/>
          </a:prstGeom>
          <a:ln>
            <a:noFill/>
          </a:ln>
        </p:spPr>
      </p:pic>
      <p:pic>
        <p:nvPicPr>
          <p:cNvPr id="214" name="Picture 9"/>
          <p:cNvPicPr/>
          <p:nvPr/>
        </p:nvPicPr>
        <p:blipFill>
          <a:blip r:embed="rId3"/>
          <a:stretch/>
        </p:blipFill>
        <p:spPr>
          <a:xfrm>
            <a:off x="10401840" y="681120"/>
            <a:ext cx="1467720" cy="723960"/>
          </a:xfrm>
          <a:prstGeom prst="rect">
            <a:avLst/>
          </a:prstGeom>
          <a:ln>
            <a:noFill/>
          </a:ln>
        </p:spPr>
      </p:pic>
      <p:pic>
        <p:nvPicPr>
          <p:cNvPr id="215" name="Picture 3"/>
          <p:cNvPicPr/>
          <p:nvPr/>
        </p:nvPicPr>
        <p:blipFill>
          <a:blip r:embed="rId4"/>
          <a:stretch/>
        </p:blipFill>
        <p:spPr>
          <a:xfrm>
            <a:off x="4212720" y="1690560"/>
            <a:ext cx="6312960" cy="454716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DEB7EA2-A8DA-4E84-991B-5D2FBC5E1026}" type="slidenum"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62866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7" name="Picture 11"/>
          <p:cNvPicPr/>
          <p:nvPr/>
        </p:nvPicPr>
        <p:blipFill>
          <a:blip r:embed="rId2"/>
          <a:stretch/>
        </p:blipFill>
        <p:spPr>
          <a:xfrm rot="5400000">
            <a:off x="723600" y="-152640"/>
            <a:ext cx="5805360" cy="8215560"/>
          </a:xfrm>
          <a:prstGeom prst="rect">
            <a:avLst/>
          </a:prstGeom>
          <a:ln>
            <a:noFill/>
          </a:ln>
        </p:spPr>
      </p:pic>
      <p:pic>
        <p:nvPicPr>
          <p:cNvPr id="219" name="Picture 18"/>
          <p:cNvPicPr/>
          <p:nvPr/>
        </p:nvPicPr>
        <p:blipFill>
          <a:blip r:embed="rId3"/>
          <a:stretch/>
        </p:blipFill>
        <p:spPr>
          <a:xfrm>
            <a:off x="10401840" y="681120"/>
            <a:ext cx="1467720" cy="723960"/>
          </a:xfrm>
          <a:prstGeom prst="rect">
            <a:avLst/>
          </a:prstGeom>
          <a:ln>
            <a:noFill/>
          </a:ln>
        </p:spPr>
      </p:pic>
      <p:sp>
        <p:nvSpPr>
          <p:cNvPr id="220" name="CustomShape 3"/>
          <p:cNvSpPr/>
          <p:nvPr/>
        </p:nvSpPr>
        <p:spPr>
          <a:xfrm>
            <a:off x="6723360" y="1870200"/>
            <a:ext cx="5079600" cy="430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The probability of editing in an insert is mostly not conditional on which  insert is edited into the previous site.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  Are there patterns conditional on non-adjacent sites? </a:t>
            </a:r>
            <a:endParaRPr lang="en-US" sz="2800" b="0" strike="noStrike" spc="-1" dirty="0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7966381-B2F3-45B2-8EAC-360A741CCF94}" type="slidenum">
              <a:t>13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C0195A-E598-6B49-806A-E09F7392BC40}"/>
                  </a:ext>
                </a:extLst>
              </p:cNvPr>
              <p:cNvSpPr txBox="1"/>
              <p:nvPr/>
            </p:nvSpPr>
            <p:spPr>
              <a:xfrm>
                <a:off x="5674938" y="5136447"/>
                <a:ext cx="6404603" cy="66909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i="1" spc="-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pc="-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pc="-1">
                                  <a:latin typeface="Cambria Math" panose="02040503050406030204" pitchFamily="18" charset="0"/>
                                </a:rPr>
                                <m:t>𝑆𝑖𝑡𝑒</m:t>
                              </m:r>
                            </m:e>
                            <m:sub>
                              <m:r>
                                <a:rPr lang="en-US" i="1" spc="-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spc="-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 spc="-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pc="-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spc="-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i="1" spc="-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pc="-1">
                              <a:latin typeface="Cambria Math" panose="02040503050406030204" pitchFamily="18" charset="0"/>
                            </a:rPr>
                            <m:t>𝑆𝑖𝑡𝑒</m:t>
                          </m:r>
                        </m:e>
                        <m:sub>
                          <m:r>
                            <a:rPr lang="en-US" i="1" spc="-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pc="-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pc="-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pc="-1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i="1" spc="-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pc="-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 spc="-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pc="-1" dirty="0">
                              <a:latin typeface="Calibri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spc="-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pc="-1" dirty="0">
                                  <a:latin typeface="Cambria Math" panose="02040503050406030204" pitchFamily="18" charset="0"/>
                                </a:rPr>
                                <m:t>𝑆𝑖𝑡𝑒</m:t>
                              </m:r>
                            </m:e>
                            <m:sub>
                              <m:r>
                                <a:rPr lang="en-US" i="1" spc="-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spc="-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 spc="-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pc="-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spc="-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 spc="-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pc="-1">
                                  <a:latin typeface="Cambria Math" panose="02040503050406030204" pitchFamily="18" charset="0"/>
                                </a:rPr>
                                <m:t>𝑆𝑖𝑡𝑒</m:t>
                              </m:r>
                            </m:e>
                            <m:sub>
                              <m:r>
                                <a:rPr lang="en-US" i="1" spc="-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pc="-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pc="-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pc="-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pc="-1" dirty="0">
                              <a:latin typeface="Calibri"/>
                            </a:rPr>
                            <m:t> </m:t>
                          </m:r>
                        </m:num>
                        <m:den>
                          <m:r>
                            <a:rPr lang="en-US" i="1" spc="-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 spc="-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spc="-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pc="-1">
                                  <a:latin typeface="Cambria Math" panose="02040503050406030204" pitchFamily="18" charset="0"/>
                                </a:rPr>
                                <m:t>𝑆𝑖𝑡𝑒</m:t>
                              </m:r>
                            </m:e>
                            <m:sub>
                              <m:r>
                                <a:rPr lang="en-US" i="1" spc="-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pc="-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pc="-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pc="-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C0195A-E598-6B49-806A-E09F7392B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938" y="5136447"/>
                <a:ext cx="6404603" cy="669094"/>
              </a:xfrm>
              <a:prstGeom prst="rect">
                <a:avLst/>
              </a:prstGeom>
              <a:blipFill>
                <a:blip r:embed="rId4"/>
                <a:stretch>
                  <a:fillRect t="-3636" b="-727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Shape 1">
            <a:extLst>
              <a:ext uri="{FF2B5EF4-FFF2-40B4-BE49-F238E27FC236}">
                <a16:creationId xmlns:a16="http://schemas.microsoft.com/office/drawing/2014/main" id="{1C002D31-B348-CB4A-A6D9-7B05E4C197C1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Typewriter data – insert distributions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62866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TextShape 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Lineage tracing data – insert distributions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3" name="Picture 18"/>
          <p:cNvPicPr/>
          <p:nvPr/>
        </p:nvPicPr>
        <p:blipFill>
          <a:blip r:embed="rId2"/>
          <a:stretch/>
        </p:blipFill>
        <p:spPr>
          <a:xfrm>
            <a:off x="10401840" y="681120"/>
            <a:ext cx="1467720" cy="723960"/>
          </a:xfrm>
          <a:prstGeom prst="rect">
            <a:avLst/>
          </a:prstGeom>
          <a:ln>
            <a:noFill/>
          </a:ln>
        </p:spPr>
      </p:pic>
      <p:sp>
        <p:nvSpPr>
          <p:cNvPr id="224" name="CustomShape 3"/>
          <p:cNvSpPr/>
          <p:nvPr/>
        </p:nvSpPr>
        <p:spPr>
          <a:xfrm>
            <a:off x="6095880" y="2341440"/>
            <a:ext cx="4710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CH" sz="1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Prob edit 3 given 2</a:t>
            </a:r>
            <a:endParaRPr lang="en-US" sz="1800" b="0" strike="noStrike" spc="-1">
              <a:latin typeface="Calibri"/>
            </a:endParaRPr>
          </a:p>
        </p:txBody>
      </p:sp>
      <p:pic>
        <p:nvPicPr>
          <p:cNvPr id="225" name="Picture 10"/>
          <p:cNvPicPr/>
          <p:nvPr/>
        </p:nvPicPr>
        <p:blipFill>
          <a:blip r:embed="rId3"/>
          <a:stretch/>
        </p:blipFill>
        <p:spPr>
          <a:xfrm>
            <a:off x="2520000" y="1440000"/>
            <a:ext cx="2736360" cy="5269320"/>
          </a:xfrm>
          <a:prstGeom prst="rect">
            <a:avLst/>
          </a:prstGeom>
          <a:ln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2605BFD-FC28-4F90-8729-B397ABB1385A}" type="slidenum"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62866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Lineage tracing data – insert distributions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8" name="Picture 18"/>
          <p:cNvPicPr/>
          <p:nvPr/>
        </p:nvPicPr>
        <p:blipFill>
          <a:blip r:embed="rId2"/>
          <a:stretch/>
        </p:blipFill>
        <p:spPr>
          <a:xfrm>
            <a:off x="10401840" y="681120"/>
            <a:ext cx="1467720" cy="723960"/>
          </a:xfrm>
          <a:prstGeom prst="rect">
            <a:avLst/>
          </a:prstGeom>
          <a:ln>
            <a:noFill/>
          </a:ln>
        </p:spPr>
      </p:pic>
      <p:sp>
        <p:nvSpPr>
          <p:cNvPr id="229" name="CustomShape 3"/>
          <p:cNvSpPr/>
          <p:nvPr/>
        </p:nvSpPr>
        <p:spPr>
          <a:xfrm>
            <a:off x="6095880" y="2341440"/>
            <a:ext cx="4710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CH" sz="1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Prob edit 3 given 1</a:t>
            </a:r>
            <a:endParaRPr lang="en-US" sz="1800" b="0" strike="noStrike" spc="-1">
              <a:latin typeface="Calibri"/>
            </a:endParaRPr>
          </a:p>
        </p:txBody>
      </p:sp>
      <p:pic>
        <p:nvPicPr>
          <p:cNvPr id="230" name="Picture 2"/>
          <p:cNvPicPr/>
          <p:nvPr/>
        </p:nvPicPr>
        <p:blipFill>
          <a:blip r:embed="rId3"/>
          <a:stretch/>
        </p:blipFill>
        <p:spPr>
          <a:xfrm>
            <a:off x="2520000" y="1440000"/>
            <a:ext cx="2736720" cy="5270040"/>
          </a:xfrm>
          <a:prstGeom prst="rect">
            <a:avLst/>
          </a:prstGeom>
          <a:ln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033885E-46C3-4B56-B4A8-258A95434CFA}" type="slidenum"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62866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TextShape 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Lineage tracing data – insert distributions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3" name="Picture 18"/>
          <p:cNvPicPr/>
          <p:nvPr/>
        </p:nvPicPr>
        <p:blipFill>
          <a:blip r:embed="rId2"/>
          <a:stretch/>
        </p:blipFill>
        <p:spPr>
          <a:xfrm>
            <a:off x="10401840" y="681120"/>
            <a:ext cx="1467720" cy="723960"/>
          </a:xfrm>
          <a:prstGeom prst="rect">
            <a:avLst/>
          </a:prstGeom>
          <a:ln>
            <a:noFill/>
          </a:ln>
        </p:spPr>
      </p:pic>
      <p:sp>
        <p:nvSpPr>
          <p:cNvPr id="234" name="CustomShape 3"/>
          <p:cNvSpPr/>
          <p:nvPr/>
        </p:nvSpPr>
        <p:spPr>
          <a:xfrm>
            <a:off x="6095880" y="2341440"/>
            <a:ext cx="4710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CH" sz="1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Prob edit 2 given 1</a:t>
            </a:r>
            <a:endParaRPr lang="en-US" sz="1800" b="0" strike="noStrike" spc="-1">
              <a:latin typeface="Calibri"/>
            </a:endParaRPr>
          </a:p>
        </p:txBody>
      </p:sp>
      <p:pic>
        <p:nvPicPr>
          <p:cNvPr id="235" name="Picture 5"/>
          <p:cNvPicPr/>
          <p:nvPr/>
        </p:nvPicPr>
        <p:blipFill>
          <a:blip r:embed="rId3"/>
          <a:stretch/>
        </p:blipFill>
        <p:spPr>
          <a:xfrm>
            <a:off x="2520000" y="1440000"/>
            <a:ext cx="2736720" cy="5270040"/>
          </a:xfrm>
          <a:prstGeom prst="rect">
            <a:avLst/>
          </a:prstGeom>
          <a:ln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19BFD6B-E130-4A9C-92EC-684C476A212F}" type="slidenum"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62866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Lineage tracing data – insert distributions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8" name="Picture 18"/>
          <p:cNvPicPr/>
          <p:nvPr/>
        </p:nvPicPr>
        <p:blipFill>
          <a:blip r:embed="rId2"/>
          <a:stretch/>
        </p:blipFill>
        <p:spPr>
          <a:xfrm>
            <a:off x="10401840" y="681120"/>
            <a:ext cx="1467720" cy="723960"/>
          </a:xfrm>
          <a:prstGeom prst="rect">
            <a:avLst/>
          </a:prstGeom>
          <a:ln>
            <a:noFill/>
          </a:ln>
        </p:spPr>
      </p:pic>
      <p:sp>
        <p:nvSpPr>
          <p:cNvPr id="239" name="CustomShape 3"/>
          <p:cNvSpPr/>
          <p:nvPr/>
        </p:nvSpPr>
        <p:spPr>
          <a:xfrm>
            <a:off x="6095880" y="2341440"/>
            <a:ext cx="4710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GB" sz="1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C</a:t>
            </a:r>
            <a:r>
              <a:rPr lang="en-CH" sz="1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onditional edit 2 1</a:t>
            </a:r>
            <a:endParaRPr lang="en-US" sz="1800" b="0" strike="noStrike" spc="-1">
              <a:latin typeface="Calibri"/>
            </a:endParaRPr>
          </a:p>
        </p:txBody>
      </p:sp>
      <p:pic>
        <p:nvPicPr>
          <p:cNvPr id="240" name="Picture 2"/>
          <p:cNvPicPr/>
          <p:nvPr/>
        </p:nvPicPr>
        <p:blipFill>
          <a:blip r:embed="rId3"/>
          <a:stretch/>
        </p:blipFill>
        <p:spPr>
          <a:xfrm>
            <a:off x="2520000" y="1440000"/>
            <a:ext cx="2741040" cy="5270040"/>
          </a:xfrm>
          <a:prstGeom prst="rect">
            <a:avLst/>
          </a:prstGeom>
          <a:ln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A1E039B-2FF4-4E9A-972F-1DFF87339D6E}" type="slidenum"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62866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TextShape 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Lineage tracing data – insert distributions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3" name="Picture 18"/>
          <p:cNvPicPr/>
          <p:nvPr/>
        </p:nvPicPr>
        <p:blipFill>
          <a:blip r:embed="rId2"/>
          <a:stretch/>
        </p:blipFill>
        <p:spPr>
          <a:xfrm>
            <a:off x="10401840" y="681120"/>
            <a:ext cx="1467720" cy="723960"/>
          </a:xfrm>
          <a:prstGeom prst="rect">
            <a:avLst/>
          </a:prstGeom>
          <a:ln>
            <a:noFill/>
          </a:ln>
        </p:spPr>
      </p:pic>
      <p:sp>
        <p:nvSpPr>
          <p:cNvPr id="244" name="CustomShape 3"/>
          <p:cNvSpPr/>
          <p:nvPr/>
        </p:nvSpPr>
        <p:spPr>
          <a:xfrm>
            <a:off x="6095880" y="2341440"/>
            <a:ext cx="4710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GB" sz="1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C</a:t>
            </a:r>
            <a:r>
              <a:rPr lang="en-CH" sz="1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onditional edit 3 1</a:t>
            </a:r>
            <a:endParaRPr lang="en-US" sz="1800" b="0" strike="noStrike" spc="-1">
              <a:latin typeface="Calibri"/>
            </a:endParaRPr>
          </a:p>
        </p:txBody>
      </p:sp>
      <p:pic>
        <p:nvPicPr>
          <p:cNvPr id="245" name="Picture 3"/>
          <p:cNvPicPr/>
          <p:nvPr/>
        </p:nvPicPr>
        <p:blipFill>
          <a:blip r:embed="rId3"/>
          <a:stretch/>
        </p:blipFill>
        <p:spPr>
          <a:xfrm>
            <a:off x="2520000" y="1440000"/>
            <a:ext cx="2741040" cy="5270040"/>
          </a:xfrm>
          <a:prstGeom prst="rect">
            <a:avLst/>
          </a:prstGeom>
          <a:ln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3880412-3F94-4E1F-B543-8E41B2FC401D}" type="slidenum"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Clock model – editing speed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7" name="Picture 3"/>
          <p:cNvPicPr/>
          <p:nvPr/>
        </p:nvPicPr>
        <p:blipFill>
          <a:blip r:embed="rId2"/>
          <a:stretch/>
        </p:blipFill>
        <p:spPr>
          <a:xfrm>
            <a:off x="10521720" y="500760"/>
            <a:ext cx="825480" cy="837720"/>
          </a:xfrm>
          <a:prstGeom prst="rect">
            <a:avLst/>
          </a:prstGeom>
          <a:ln>
            <a:noFill/>
          </a:ln>
        </p:spPr>
      </p:pic>
      <p:pic>
        <p:nvPicPr>
          <p:cNvPr id="248" name="Content Placeholder 9"/>
          <p:cNvPicPr/>
          <p:nvPr/>
        </p:nvPicPr>
        <p:blipFill>
          <a:blip r:embed="rId3"/>
          <a:stretch/>
        </p:blipFill>
        <p:spPr>
          <a:xfrm>
            <a:off x="838080" y="2135160"/>
            <a:ext cx="5181120" cy="3732120"/>
          </a:xfrm>
          <a:prstGeom prst="rect">
            <a:avLst/>
          </a:prstGeom>
          <a:ln>
            <a:noFill/>
          </a:ln>
        </p:spPr>
      </p:pic>
      <p:sp>
        <p:nvSpPr>
          <p:cNvPr id="249" name="TextShape 2"/>
          <p:cNvSpPr txBox="1"/>
          <p:nvPr/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What are the editing dynamics over time? 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Can we assume a constant editing rate?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B93C9EE-0D1E-4BAC-A6DD-D5788F809827}" type="slidenum"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Cellular processes during development</a:t>
            </a:r>
            <a:br/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1" name="Content Placeholder 16"/>
          <p:cNvPicPr/>
          <p:nvPr/>
        </p:nvPicPr>
        <p:blipFill>
          <a:blip r:embed="rId3"/>
          <a:stretch/>
        </p:blipFill>
        <p:spPr>
          <a:xfrm>
            <a:off x="452520" y="1690560"/>
            <a:ext cx="5181120" cy="3996360"/>
          </a:xfrm>
          <a:prstGeom prst="rect">
            <a:avLst/>
          </a:prstGeom>
          <a:ln>
            <a:noFill/>
          </a:ln>
        </p:spPr>
      </p:pic>
      <p:pic>
        <p:nvPicPr>
          <p:cNvPr id="182" name="Content Placeholder 3" descr="Question mark"/>
          <p:cNvPicPr/>
          <p:nvPr/>
        </p:nvPicPr>
        <p:blipFill>
          <a:blip r:embed="rId4"/>
          <a:stretch/>
        </p:blipFill>
        <p:spPr>
          <a:xfrm>
            <a:off x="7432920" y="5851800"/>
            <a:ext cx="914040" cy="914040"/>
          </a:xfrm>
          <a:prstGeom prst="rect">
            <a:avLst/>
          </a:prstGeom>
          <a:ln>
            <a:noFill/>
          </a:ln>
        </p:spPr>
      </p:pic>
      <p:sp>
        <p:nvSpPr>
          <p:cNvPr id="183" name="TextShape 2"/>
          <p:cNvSpPr txBox="1"/>
          <p:nvPr/>
        </p:nvSpPr>
        <p:spPr>
          <a:xfrm>
            <a:off x="6723000" y="2530800"/>
            <a:ext cx="5182920" cy="19760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9500" lnSpcReduction="10000"/>
          </a:bodyPr>
          <a:lstStyle/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scRNA seq data gives us frequency of cell types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Lacks to inform the cell dynamics leading to these cell type frequencies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4" name="Picture 6"/>
          <p:cNvPicPr/>
          <p:nvPr/>
        </p:nvPicPr>
        <p:blipFill>
          <a:blip r:embed="rId5"/>
          <a:stretch/>
        </p:blipFill>
        <p:spPr>
          <a:xfrm>
            <a:off x="5022360" y="5851800"/>
            <a:ext cx="2147040" cy="842040"/>
          </a:xfrm>
          <a:prstGeom prst="rect">
            <a:avLst/>
          </a:prstGeom>
          <a:ln>
            <a:noFill/>
          </a:ln>
        </p:spPr>
      </p:pic>
      <p:pic>
        <p:nvPicPr>
          <p:cNvPr id="185" name="Content Placeholder 3" descr="Question mark"/>
          <p:cNvPicPr/>
          <p:nvPr/>
        </p:nvPicPr>
        <p:blipFill>
          <a:blip r:embed="rId4"/>
          <a:stretch/>
        </p:blipFill>
        <p:spPr>
          <a:xfrm>
            <a:off x="3844800" y="5822280"/>
            <a:ext cx="914040" cy="91404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874D828-0920-4719-B4A0-C28795689734}" type="slidenum"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Clock model – editing speed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1" name="Content Placeholder 9"/>
          <p:cNvPicPr/>
          <p:nvPr/>
        </p:nvPicPr>
        <p:blipFill>
          <a:blip r:embed="rId2"/>
          <a:stretch/>
        </p:blipFill>
        <p:spPr>
          <a:xfrm>
            <a:off x="838080" y="2135160"/>
            <a:ext cx="5181120" cy="3732120"/>
          </a:xfrm>
          <a:prstGeom prst="rect">
            <a:avLst/>
          </a:prstGeom>
          <a:ln>
            <a:noFill/>
          </a:ln>
        </p:spPr>
      </p:pic>
      <p:sp>
        <p:nvSpPr>
          <p:cNvPr id="252" name="TextShape 2"/>
          <p:cNvSpPr txBox="1"/>
          <p:nvPr/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What are the editing dynamics over time? 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Can we assume a constant editing rate?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How can we approximate this rate? 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80B9F2F-A7BE-4398-8298-9DB560333F04}" type="slidenum">
              <a:t>20</a:t>
            </a:fld>
            <a:endParaRPr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89C3CDA-AB09-F641-A0DB-CAF1D38D2B5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521720" y="500760"/>
            <a:ext cx="825480" cy="83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Clock model – editing speed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5" name="Content Placeholder 9"/>
          <p:cNvPicPr/>
          <p:nvPr/>
        </p:nvPicPr>
        <p:blipFill>
          <a:blip r:embed="rId2"/>
          <a:stretch/>
        </p:blipFill>
        <p:spPr>
          <a:xfrm>
            <a:off x="838080" y="2135160"/>
            <a:ext cx="5181120" cy="3732120"/>
          </a:xfrm>
          <a:prstGeom prst="rect">
            <a:avLst/>
          </a:prstGeom>
          <a:ln>
            <a:noFill/>
          </a:ln>
        </p:spPr>
      </p:pic>
      <p:sp>
        <p:nvSpPr>
          <p:cNvPr id="256" name="TextShape 2"/>
          <p:cNvSpPr txBox="1"/>
          <p:nvPr/>
        </p:nvSpPr>
        <p:spPr>
          <a:xfrm>
            <a:off x="6172200" y="1825560"/>
            <a:ext cx="5181120" cy="2277517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What are the editing dynamics over time? </a:t>
            </a: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Can we assume a constant editing rate?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2333520" y="2324160"/>
            <a:ext cx="360" cy="26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4"/>
          <p:cNvSpPr/>
          <p:nvPr/>
        </p:nvSpPr>
        <p:spPr>
          <a:xfrm>
            <a:off x="3219480" y="2657520"/>
            <a:ext cx="360" cy="63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5"/>
          <p:cNvSpPr/>
          <p:nvPr/>
        </p:nvSpPr>
        <p:spPr>
          <a:xfrm>
            <a:off x="4172040" y="3429000"/>
            <a:ext cx="360" cy="504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6"/>
          <p:cNvSpPr/>
          <p:nvPr/>
        </p:nvSpPr>
        <p:spPr>
          <a:xfrm>
            <a:off x="5038560" y="3933720"/>
            <a:ext cx="360" cy="99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7"/>
          <p:cNvSpPr/>
          <p:nvPr/>
        </p:nvSpPr>
        <p:spPr>
          <a:xfrm>
            <a:off x="2333520" y="2333520"/>
            <a:ext cx="4093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CH" sz="800" b="0" strike="noStrike" spc="-1">
                <a:solidFill>
                  <a:srgbClr val="000000"/>
                </a:solidFill>
                <a:latin typeface="Calibri"/>
              </a:rPr>
              <a:t>9.71</a:t>
            </a:r>
            <a:endParaRPr lang="en-US" sz="800" b="0" strike="noStrike" spc="-1">
              <a:latin typeface="Calibri"/>
            </a:endParaRPr>
          </a:p>
        </p:txBody>
      </p:sp>
      <p:sp>
        <p:nvSpPr>
          <p:cNvPr id="262" name="CustomShape 8"/>
          <p:cNvSpPr/>
          <p:nvPr/>
        </p:nvSpPr>
        <p:spPr>
          <a:xfrm>
            <a:off x="3224160" y="2868840"/>
            <a:ext cx="50940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CH" sz="800" b="0" strike="noStrike" spc="-1">
                <a:solidFill>
                  <a:srgbClr val="000000"/>
                </a:solidFill>
                <a:latin typeface="Calibri"/>
              </a:rPr>
              <a:t>26.33</a:t>
            </a:r>
            <a:endParaRPr lang="en-US" sz="800" b="0" strike="noStrike" spc="-1">
              <a:latin typeface="Calibri"/>
            </a:endParaRPr>
          </a:p>
        </p:txBody>
      </p:sp>
      <p:sp>
        <p:nvSpPr>
          <p:cNvPr id="263" name="CustomShape 9"/>
          <p:cNvSpPr/>
          <p:nvPr/>
        </p:nvSpPr>
        <p:spPr>
          <a:xfrm>
            <a:off x="4172040" y="3573720"/>
            <a:ext cx="50940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CH" sz="800" b="0" strike="noStrike" spc="-1">
                <a:solidFill>
                  <a:srgbClr val="000000"/>
                </a:solidFill>
                <a:latin typeface="Calibri"/>
              </a:rPr>
              <a:t>28.18</a:t>
            </a:r>
            <a:endParaRPr lang="en-US" sz="800" b="0" strike="noStrike" spc="-1">
              <a:latin typeface="Calibri"/>
            </a:endParaRPr>
          </a:p>
        </p:txBody>
      </p:sp>
      <p:sp>
        <p:nvSpPr>
          <p:cNvPr id="264" name="CustomShape 10"/>
          <p:cNvSpPr/>
          <p:nvPr/>
        </p:nvSpPr>
        <p:spPr>
          <a:xfrm>
            <a:off x="5052960" y="4326120"/>
            <a:ext cx="50940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CH" sz="800" b="0" strike="noStrike" spc="-1">
                <a:solidFill>
                  <a:srgbClr val="000000"/>
                </a:solidFill>
                <a:latin typeface="Calibri"/>
              </a:rPr>
              <a:t>69.34</a:t>
            </a:r>
            <a:endParaRPr lang="en-US" sz="800" b="0" strike="noStrike" spc="-1">
              <a:latin typeface="Calibri"/>
            </a:endParaRPr>
          </a:p>
        </p:txBody>
      </p:sp>
      <p:sp>
        <p:nvSpPr>
          <p:cNvPr id="12" name="PlaceHolder 11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B2A33FE-8F98-41FE-88F1-AA08B0BE5486}" type="slidenum">
              <a:t>21</a:t>
            </a:fld>
            <a:endParaRPr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F89303F7-C4BC-F649-9DC1-82DDD09F266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521720" y="500760"/>
            <a:ext cx="825480" cy="8377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9D2D7C-2B45-8241-9DA0-8E54B79CE6E7}"/>
                  </a:ext>
                </a:extLst>
              </p:cNvPr>
              <p:cNvSpPr txBox="1"/>
              <p:nvPr/>
            </p:nvSpPr>
            <p:spPr>
              <a:xfrm>
                <a:off x="6095700" y="4287937"/>
                <a:ext cx="5521569" cy="94186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1"/>
                  </a:spcBef>
                  <a:tabLst>
                    <a:tab pos="0" algn="l"/>
                  </a:tabLst>
                </a:pPr>
                <a:r>
                  <a:rPr lang="en-GB" spc="-1" dirty="0">
                    <a:solidFill>
                      <a:srgbClr val="000000"/>
                    </a:solidFill>
                    <a:latin typeface="Baskerville"/>
                    <a:ea typeface="Baskerville"/>
                  </a:rPr>
                  <a:t>s</a:t>
                </a:r>
                <a:r>
                  <a:rPr lang="en-CH" spc="-1" dirty="0">
                    <a:solidFill>
                      <a:srgbClr val="000000"/>
                    </a:solidFill>
                    <a:latin typeface="Baskerville"/>
                    <a:ea typeface="Baskerville"/>
                  </a:rPr>
                  <a:t>ite percent change =  </a:t>
                </a:r>
                <a14:m>
                  <m:oMath xmlns:m="http://schemas.openxmlformats.org/officeDocument/2006/math">
                    <m:r>
                      <a:rPr lang="en-US" spc="-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Baskerville"/>
                      </a:rPr>
                      <m:t>100</m:t>
                    </m:r>
                    <m:r>
                      <a:rPr lang="en-US" i="1" spc="-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Baskerville"/>
                      </a:rPr>
                      <m:t> </m:t>
                    </m:r>
                    <m:r>
                      <a:rPr lang="en-US" i="1" spc="-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Baskerville"/>
                          </a:rPr>
                        </m:ctrlPr>
                      </m:fPr>
                      <m:num>
                        <m:r>
                          <a:rPr lang="en-US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𝑒𝑑𝑖𝑡𝑠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𝑠𝑖𝑡𝑒</m:t>
                                </m:r>
                              </m:e>
                              <m:sub>
                                <m: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𝑒𝑑𝑖𝑡𝑠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𝑠𝑖𝑡𝑒</m:t>
                                </m:r>
                              </m:e>
                              <m:sub>
                                <m: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𝑒𝑑𝑖𝑡𝑠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𝑠𝑖𝑡𝑒</m:t>
                                </m:r>
                              </m:e>
                              <m:sub>
                                <m: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endParaRPr lang="en-CH" spc="-1" dirty="0">
                  <a:solidFill>
                    <a:srgbClr val="000000"/>
                  </a:solidFill>
                  <a:latin typeface="Calibri"/>
                </a:endParaRPr>
              </a:p>
              <a:p>
                <a:pPr>
                  <a:lnSpc>
                    <a:spcPct val="90000"/>
                  </a:lnSpc>
                  <a:spcBef>
                    <a:spcPts val="1001"/>
                  </a:spcBef>
                  <a:tabLst>
                    <a:tab pos="0" algn="l"/>
                  </a:tabLst>
                </a:pPr>
                <a:r>
                  <a:rPr lang="en-GB" spc="-1" baseline="-25000" dirty="0">
                    <a:solidFill>
                      <a:srgbClr val="000000"/>
                    </a:solidFill>
                    <a:latin typeface="Baskerville"/>
                    <a:ea typeface="Baskerville"/>
                  </a:rPr>
                  <a:t> </a:t>
                </a:r>
                <a:r>
                  <a:rPr lang="en-CH" spc="-1" dirty="0">
                    <a:solidFill>
                      <a:srgbClr val="000000"/>
                    </a:solidFill>
                    <a:latin typeface="Baskerville"/>
                    <a:ea typeface="Baskerville"/>
                  </a:rPr>
                  <a:t> </a:t>
                </a:r>
                <a:endParaRPr lang="en-CH" spc="-1" dirty="0">
                  <a:solidFill>
                    <a:srgbClr val="000000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9D2D7C-2B45-8241-9DA0-8E54B79CE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700" y="4287937"/>
                <a:ext cx="5521569" cy="941861"/>
              </a:xfrm>
              <a:prstGeom prst="rect">
                <a:avLst/>
              </a:prstGeom>
              <a:blipFill>
                <a:blip r:embed="rId4"/>
                <a:stretch>
                  <a:fillRect l="-6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Clock model – editing speed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5" name="Content Placeholder 9"/>
          <p:cNvPicPr/>
          <p:nvPr/>
        </p:nvPicPr>
        <p:blipFill>
          <a:blip r:embed="rId2"/>
          <a:stretch/>
        </p:blipFill>
        <p:spPr>
          <a:xfrm>
            <a:off x="838080" y="2135160"/>
            <a:ext cx="5181120" cy="3732120"/>
          </a:xfrm>
          <a:prstGeom prst="rect">
            <a:avLst/>
          </a:prstGeom>
          <a:ln>
            <a:noFill/>
          </a:ln>
        </p:spPr>
      </p:pic>
      <p:sp>
        <p:nvSpPr>
          <p:cNvPr id="256" name="TextShape 2"/>
          <p:cNvSpPr txBox="1"/>
          <p:nvPr/>
        </p:nvSpPr>
        <p:spPr>
          <a:xfrm>
            <a:off x="6183923" y="1954513"/>
            <a:ext cx="5181120" cy="2277517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1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What are the editing dynamics over time? </a:t>
            </a: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Can we assume a constant editing rate?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Conditional editing</a:t>
            </a:r>
            <a:r>
              <a:rPr lang="en-CH" sz="2800" spc="-1" dirty="0">
                <a:solidFill>
                  <a:srgbClr val="000000"/>
                </a:solidFill>
                <a:latin typeface="Baskerville"/>
                <a:ea typeface="Baskerville"/>
              </a:rPr>
              <a:t> rates seem to decrease over time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CH" sz="2800" b="0" strike="noStrike" spc="-1" dirty="0">
              <a:solidFill>
                <a:srgbClr val="000000"/>
              </a:solidFill>
              <a:latin typeface="Baskerville"/>
              <a:ea typeface="Baskerville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2333520" y="2324160"/>
            <a:ext cx="360" cy="26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4"/>
          <p:cNvSpPr/>
          <p:nvPr/>
        </p:nvSpPr>
        <p:spPr>
          <a:xfrm>
            <a:off x="3219480" y="2657520"/>
            <a:ext cx="360" cy="63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5"/>
          <p:cNvSpPr/>
          <p:nvPr/>
        </p:nvSpPr>
        <p:spPr>
          <a:xfrm>
            <a:off x="4172040" y="3429000"/>
            <a:ext cx="360" cy="504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6"/>
          <p:cNvSpPr/>
          <p:nvPr/>
        </p:nvSpPr>
        <p:spPr>
          <a:xfrm>
            <a:off x="5038560" y="3933720"/>
            <a:ext cx="360" cy="99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7"/>
          <p:cNvSpPr/>
          <p:nvPr/>
        </p:nvSpPr>
        <p:spPr>
          <a:xfrm>
            <a:off x="2333520" y="2333520"/>
            <a:ext cx="4093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CH" sz="800" b="0" strike="noStrike" spc="-1" dirty="0">
                <a:solidFill>
                  <a:srgbClr val="000000"/>
                </a:solidFill>
                <a:latin typeface="Calibri"/>
              </a:rPr>
              <a:t>9.71</a:t>
            </a:r>
            <a:endParaRPr lang="en-US" sz="800" b="0" strike="noStrike" spc="-1" dirty="0">
              <a:latin typeface="Calibri"/>
            </a:endParaRPr>
          </a:p>
        </p:txBody>
      </p:sp>
      <p:sp>
        <p:nvSpPr>
          <p:cNvPr id="262" name="CustomShape 8"/>
          <p:cNvSpPr/>
          <p:nvPr/>
        </p:nvSpPr>
        <p:spPr>
          <a:xfrm>
            <a:off x="3224160" y="2868840"/>
            <a:ext cx="50940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CH" sz="800" b="0" strike="noStrike" spc="-1">
                <a:solidFill>
                  <a:srgbClr val="000000"/>
                </a:solidFill>
                <a:latin typeface="Calibri"/>
              </a:rPr>
              <a:t>26.33</a:t>
            </a:r>
            <a:endParaRPr lang="en-US" sz="800" b="0" strike="noStrike" spc="-1">
              <a:latin typeface="Calibri"/>
            </a:endParaRPr>
          </a:p>
        </p:txBody>
      </p:sp>
      <p:sp>
        <p:nvSpPr>
          <p:cNvPr id="263" name="CustomShape 9"/>
          <p:cNvSpPr/>
          <p:nvPr/>
        </p:nvSpPr>
        <p:spPr>
          <a:xfrm>
            <a:off x="4172040" y="3573720"/>
            <a:ext cx="50940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CH" sz="800" b="0" strike="noStrike" spc="-1">
                <a:solidFill>
                  <a:srgbClr val="000000"/>
                </a:solidFill>
                <a:latin typeface="Calibri"/>
              </a:rPr>
              <a:t>28.18</a:t>
            </a:r>
            <a:endParaRPr lang="en-US" sz="800" b="0" strike="noStrike" spc="-1">
              <a:latin typeface="Calibri"/>
            </a:endParaRPr>
          </a:p>
        </p:txBody>
      </p:sp>
      <p:sp>
        <p:nvSpPr>
          <p:cNvPr id="264" name="CustomShape 10"/>
          <p:cNvSpPr/>
          <p:nvPr/>
        </p:nvSpPr>
        <p:spPr>
          <a:xfrm>
            <a:off x="5052960" y="4326120"/>
            <a:ext cx="50940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CH" sz="800" b="0" strike="noStrike" spc="-1">
                <a:solidFill>
                  <a:srgbClr val="000000"/>
                </a:solidFill>
                <a:latin typeface="Calibri"/>
              </a:rPr>
              <a:t>69.34</a:t>
            </a:r>
            <a:endParaRPr lang="en-US" sz="800" b="0" strike="noStrike" spc="-1">
              <a:latin typeface="Calibri"/>
            </a:endParaRPr>
          </a:p>
        </p:txBody>
      </p:sp>
      <p:sp>
        <p:nvSpPr>
          <p:cNvPr id="12" name="PlaceHolder 11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B2A33FE-8F98-41FE-88F1-AA08B0BE5486}" type="slidenum">
              <a:t>22</a:t>
            </a:fld>
            <a:endParaRPr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F89303F7-C4BC-F649-9DC1-82DDD09F266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521720" y="500760"/>
            <a:ext cx="825480" cy="8377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9D2D7C-2B45-8241-9DA0-8E54B79CE6E7}"/>
                  </a:ext>
                </a:extLst>
              </p:cNvPr>
              <p:cNvSpPr txBox="1"/>
              <p:nvPr/>
            </p:nvSpPr>
            <p:spPr>
              <a:xfrm>
                <a:off x="6095700" y="5038209"/>
                <a:ext cx="5521569" cy="94186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1"/>
                  </a:spcBef>
                  <a:tabLst>
                    <a:tab pos="0" algn="l"/>
                  </a:tabLst>
                </a:pPr>
                <a:r>
                  <a:rPr lang="en-GB" spc="-1" dirty="0">
                    <a:solidFill>
                      <a:srgbClr val="000000"/>
                    </a:solidFill>
                    <a:latin typeface="Baskerville"/>
                    <a:ea typeface="Baskerville"/>
                  </a:rPr>
                  <a:t>s</a:t>
                </a:r>
                <a:r>
                  <a:rPr lang="en-CH" spc="-1" dirty="0">
                    <a:solidFill>
                      <a:srgbClr val="000000"/>
                    </a:solidFill>
                    <a:latin typeface="Baskerville"/>
                    <a:ea typeface="Baskerville"/>
                  </a:rPr>
                  <a:t>ite percent change =  </a:t>
                </a:r>
                <a14:m>
                  <m:oMath xmlns:m="http://schemas.openxmlformats.org/officeDocument/2006/math">
                    <m:r>
                      <a:rPr lang="en-US" spc="-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Baskerville"/>
                      </a:rPr>
                      <m:t>100</m:t>
                    </m:r>
                    <m:r>
                      <a:rPr lang="en-US" i="1" spc="-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Baskerville"/>
                      </a:rPr>
                      <m:t> </m:t>
                    </m:r>
                    <m:r>
                      <a:rPr lang="en-US" i="1" spc="-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Baskerville"/>
                          </a:rPr>
                        </m:ctrlPr>
                      </m:fPr>
                      <m:num>
                        <m:r>
                          <a:rPr lang="en-US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𝑒𝑑𝑖𝑡𝑠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𝑠𝑖𝑡𝑒</m:t>
                                </m:r>
                              </m:e>
                              <m:sub>
                                <m: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𝑒𝑑𝑖𝑡𝑠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𝑠𝑖𝑡𝑒</m:t>
                                </m:r>
                              </m:e>
                              <m:sub>
                                <m: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en-US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𝑒𝑑𝑖𝑡𝑠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𝑠𝑖𝑡𝑒</m:t>
                                </m:r>
                              </m:e>
                              <m:sub>
                                <m:r>
                                  <a:rPr lang="en-US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endParaRPr lang="en-CH" spc="-1" dirty="0">
                  <a:solidFill>
                    <a:srgbClr val="000000"/>
                  </a:solidFill>
                  <a:latin typeface="Calibri"/>
                </a:endParaRPr>
              </a:p>
              <a:p>
                <a:pPr>
                  <a:lnSpc>
                    <a:spcPct val="90000"/>
                  </a:lnSpc>
                  <a:spcBef>
                    <a:spcPts val="1001"/>
                  </a:spcBef>
                  <a:tabLst>
                    <a:tab pos="0" algn="l"/>
                  </a:tabLst>
                </a:pPr>
                <a:r>
                  <a:rPr lang="en-GB" spc="-1" baseline="-25000" dirty="0">
                    <a:solidFill>
                      <a:srgbClr val="000000"/>
                    </a:solidFill>
                    <a:latin typeface="Baskerville"/>
                    <a:ea typeface="Baskerville"/>
                  </a:rPr>
                  <a:t> </a:t>
                </a:r>
                <a:r>
                  <a:rPr lang="en-CH" spc="-1" dirty="0">
                    <a:solidFill>
                      <a:srgbClr val="000000"/>
                    </a:solidFill>
                    <a:latin typeface="Baskerville"/>
                    <a:ea typeface="Baskerville"/>
                  </a:rPr>
                  <a:t> </a:t>
                </a:r>
                <a:endParaRPr lang="en-CH" spc="-1" dirty="0">
                  <a:solidFill>
                    <a:srgbClr val="000000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9D2D7C-2B45-8241-9DA0-8E54B79CE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700" y="5038209"/>
                <a:ext cx="5521569" cy="941861"/>
              </a:xfrm>
              <a:prstGeom prst="rect">
                <a:avLst/>
              </a:prstGeom>
              <a:blipFill>
                <a:blip r:embed="rId4"/>
                <a:stretch>
                  <a:fillRect l="-6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5284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Clock model – editing speed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8" name="Content Placeholder 13"/>
          <p:cNvPicPr/>
          <p:nvPr/>
        </p:nvPicPr>
        <p:blipFill>
          <a:blip r:embed="rId2"/>
          <a:stretch/>
        </p:blipFill>
        <p:spPr>
          <a:xfrm>
            <a:off x="838080" y="1690560"/>
            <a:ext cx="6400800" cy="461052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>
            <a:off x="7697880" y="1825560"/>
            <a:ext cx="3655440" cy="435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1000 bootstrap samples of the </a:t>
            </a: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percent change.</a:t>
            </a:r>
            <a:endParaRPr lang="en-CH" sz="2800" b="0" strike="noStrike" spc="-1" dirty="0">
              <a:solidFill>
                <a:srgbClr val="000000"/>
              </a:solidFill>
              <a:latin typeface="Baskerville"/>
              <a:ea typeface="Baskerville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CH" sz="2800" spc="-1" dirty="0">
                <a:solidFill>
                  <a:srgbClr val="000000"/>
                </a:solidFill>
                <a:latin typeface="Baskerville"/>
                <a:ea typeface="Baskerville"/>
              </a:rPr>
              <a:t>Conditional editing rates decrease over time, with sites 2 to 4 closest.  </a:t>
            </a:r>
            <a:endParaRPr lang="en-US" sz="2800" b="0" strike="noStrike" spc="-1" dirty="0"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800" b="0" strike="noStrike" spc="-1" dirty="0"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800" b="0" strike="noStrike" spc="-1" baseline="-25000" dirty="0">
                <a:solidFill>
                  <a:srgbClr val="000000"/>
                </a:solidFill>
                <a:latin typeface="Baskerville"/>
                <a:ea typeface="Baskerville"/>
              </a:rPr>
              <a:t> </a:t>
            </a: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 </a:t>
            </a:r>
            <a:endParaRPr lang="en-US" sz="2800" b="0" strike="noStrike" spc="-1" dirty="0"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800" b="0" strike="noStrike" spc="-1" dirty="0"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US" sz="2400" b="0" strike="noStrike" spc="-1" dirty="0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70A7CD7-DE92-4976-84A9-DB08B9D8F4AF}" type="slidenum">
              <a:t>23</a:t>
            </a:fld>
            <a:endParaRPr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11B3A342-C319-0F46-BE44-5B0DDA96C61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521720" y="500760"/>
            <a:ext cx="825480" cy="8377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07FE2E-8E29-054D-B5C2-657DB3DA8452}"/>
                  </a:ext>
                </a:extLst>
              </p:cNvPr>
              <p:cNvSpPr txBox="1"/>
              <p:nvPr/>
            </p:nvSpPr>
            <p:spPr>
              <a:xfrm>
                <a:off x="8083511" y="5085106"/>
                <a:ext cx="2884177" cy="6240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1"/>
                  </a:spcBef>
                  <a:tabLst>
                    <a:tab pos="0" algn="l"/>
                  </a:tabLst>
                </a:pPr>
                <a:r>
                  <a:rPr lang="en-GB" sz="1000" spc="-1" dirty="0">
                    <a:solidFill>
                      <a:srgbClr val="000000"/>
                    </a:solidFill>
                    <a:latin typeface="Baskerville"/>
                    <a:ea typeface="Baskerville"/>
                  </a:rPr>
                  <a:t>s</a:t>
                </a:r>
                <a:r>
                  <a:rPr lang="en-CH" sz="1000" spc="-1" dirty="0">
                    <a:solidFill>
                      <a:srgbClr val="000000"/>
                    </a:solidFill>
                    <a:latin typeface="Baskerville"/>
                    <a:ea typeface="Baskerville"/>
                  </a:rPr>
                  <a:t>ite percent change =  </a:t>
                </a:r>
                <a14:m>
                  <m:oMath xmlns:m="http://schemas.openxmlformats.org/officeDocument/2006/math">
                    <m:r>
                      <a:rPr lang="en-US" sz="1000" spc="-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Baskerville"/>
                      </a:rPr>
                      <m:t>100</m:t>
                    </m:r>
                    <m:r>
                      <a:rPr lang="en-US" sz="1000" i="1" spc="-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Baskerville"/>
                      </a:rPr>
                      <m:t> </m:t>
                    </m:r>
                    <m:r>
                      <a:rPr lang="en-US" sz="1000" i="1" spc="-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Baskerville"/>
                          </a:rPr>
                        </m:ctrlPr>
                      </m:fPr>
                      <m:num>
                        <m:r>
                          <a:rPr lang="en-US" sz="1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en-US" sz="1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𝑒𝑑𝑖𝑡𝑠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𝑠𝑖𝑡𝑒</m:t>
                                </m:r>
                              </m:e>
                              <m:sub>
                                <m:r>
                                  <a:rPr lang="en-US" sz="1000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sz="1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en-US" sz="1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𝑒𝑑𝑖𝑡𝑠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𝑠𝑖𝑡𝑒</m:t>
                                </m:r>
                              </m:e>
                              <m:sub>
                                <m:r>
                                  <a:rPr lang="en-US" sz="1000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000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en-US" sz="1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𝑒𝑑𝑖𝑡𝑠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𝑠𝑖𝑡𝑒</m:t>
                                </m:r>
                              </m:e>
                              <m:sub>
                                <m:r>
                                  <a:rPr lang="en-US" sz="1000" i="1" spc="-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endParaRPr lang="en-CH" sz="1000" spc="-1" dirty="0">
                  <a:solidFill>
                    <a:srgbClr val="000000"/>
                  </a:solidFill>
                  <a:latin typeface="Calibri"/>
                </a:endParaRPr>
              </a:p>
              <a:p>
                <a:pPr>
                  <a:lnSpc>
                    <a:spcPct val="90000"/>
                  </a:lnSpc>
                  <a:spcBef>
                    <a:spcPts val="1001"/>
                  </a:spcBef>
                  <a:tabLst>
                    <a:tab pos="0" algn="l"/>
                  </a:tabLst>
                </a:pPr>
                <a:r>
                  <a:rPr lang="en-GB" sz="1000" spc="-1" baseline="-25000" dirty="0">
                    <a:solidFill>
                      <a:srgbClr val="000000"/>
                    </a:solidFill>
                    <a:latin typeface="Baskerville"/>
                    <a:ea typeface="Baskerville"/>
                  </a:rPr>
                  <a:t> </a:t>
                </a:r>
                <a:r>
                  <a:rPr lang="en-CH" sz="1000" spc="-1" dirty="0">
                    <a:solidFill>
                      <a:srgbClr val="000000"/>
                    </a:solidFill>
                    <a:latin typeface="Baskerville"/>
                    <a:ea typeface="Baskerville"/>
                  </a:rPr>
                  <a:t> </a:t>
                </a:r>
                <a:endParaRPr lang="en-CH" sz="1000" spc="-1" dirty="0">
                  <a:solidFill>
                    <a:srgbClr val="000000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07FE2E-8E29-054D-B5C2-657DB3DA8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511" y="5085106"/>
                <a:ext cx="2884177" cy="6240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Clock model – editing speed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TextShape 2"/>
          <p:cNvSpPr txBox="1"/>
          <p:nvPr/>
        </p:nvSpPr>
        <p:spPr>
          <a:xfrm>
            <a:off x="62866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rate of introducing any edit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constant or vary across sites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could vary through time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2" name="Content Placeholder 13"/>
          <p:cNvPicPr/>
          <p:nvPr/>
        </p:nvPicPr>
        <p:blipFill>
          <a:blip r:embed="rId2"/>
          <a:stretch/>
        </p:blipFill>
        <p:spPr>
          <a:xfrm>
            <a:off x="838080" y="3483000"/>
            <a:ext cx="5181120" cy="103608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235CF89-5F8D-4070-80C8-6D790CEAA767}" type="slidenum">
              <a:t>24</a:t>
            </a:fld>
            <a:endParaRPr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0286C98-300E-AB49-B571-D8B93D01D2B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521720" y="500760"/>
            <a:ext cx="825480" cy="83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Mutation model - 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62866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rate scalers of adding a particular insertion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CH" sz="2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depend on the insertion outcome (colour) – weigh the frequency 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CH" sz="2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do not depend on insertion at current site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6" name="Content Placeholder 13"/>
          <p:cNvPicPr/>
          <p:nvPr/>
        </p:nvPicPr>
        <p:blipFill>
          <a:blip r:embed="rId2"/>
          <a:stretch/>
        </p:blipFill>
        <p:spPr>
          <a:xfrm>
            <a:off x="838080" y="2656080"/>
            <a:ext cx="5181120" cy="2690280"/>
          </a:xfrm>
          <a:prstGeom prst="rect">
            <a:avLst/>
          </a:prstGeom>
          <a:ln>
            <a:noFill/>
          </a:ln>
        </p:spPr>
      </p:pic>
      <p:pic>
        <p:nvPicPr>
          <p:cNvPr id="277" name="Picture 3"/>
          <p:cNvPicPr/>
          <p:nvPr/>
        </p:nvPicPr>
        <p:blipFill>
          <a:blip r:embed="rId3"/>
          <a:stretch/>
        </p:blipFill>
        <p:spPr>
          <a:xfrm>
            <a:off x="10000080" y="681120"/>
            <a:ext cx="1467720" cy="72396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260CB0E-58FC-4B50-9E8D-CE71BC481125}" type="slidenum"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Introd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CH" dirty="0">
                <a:latin typeface="Baskerville" panose="02020502070401020303" pitchFamily="18" charset="0"/>
                <a:ea typeface="Baskerville" panose="02020502070401020303" pitchFamily="18" charset="0"/>
              </a:rPr>
              <a:t>Mutation model</a:t>
            </a:r>
            <a:endParaRPr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DBB144-9B60-0943-898C-736E033C00F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26</a:t>
            </a:fld>
            <a:endParaRPr lang="en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E2C458-9128-984B-B913-603741BCE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916832"/>
            <a:ext cx="8496944" cy="3567778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DDE2B082-C21B-0943-B985-B6153691145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069628" y="683083"/>
            <a:ext cx="1467147" cy="72367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156079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B5845-63C0-4442-88E7-C1DF93468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Mutation model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CA035-E3EB-EE48-9845-259FE782CAD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27</a:t>
            </a:fld>
            <a:endParaRPr lang="en-C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F8120AA-7939-8A4F-90ED-4522391A150C}"/>
                  </a:ext>
                </a:extLst>
              </p:cNvPr>
              <p:cNvSpPr txBox="1"/>
              <p:nvPr/>
            </p:nvSpPr>
            <p:spPr>
              <a:xfrm>
                <a:off x="326231" y="1694461"/>
                <a:ext cx="1152892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We assume a Typewriter barcode allowing for the ordered accumulation of N edits </a:t>
                </a:r>
                <a:r>
                  <a:rPr lang="en-GB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N editable positions</a:t>
                </a:r>
                <a:r>
                  <a:rPr lang="en-GB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. Considering a character space of </a:t>
                </a:r>
                <a:r>
                  <a:rPr lang="en-GB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E possible k-</a:t>
                </a:r>
                <a:r>
                  <a:rPr lang="en-GB" b="1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mer</a:t>
                </a:r>
                <a:r>
                  <a:rPr lang="en-GB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inserts </a:t>
                </a:r>
                <a:r>
                  <a:rPr lang="en-GB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that can be introduced at each position, the </a:t>
                </a:r>
                <a:r>
                  <a:rPr lang="en-GB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barcode state space</a:t>
                </a:r>
                <a:r>
                  <a:rPr lang="en-GB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is the space of </a:t>
                </a:r>
                <a:r>
                  <a:rPr lang="en-GB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all possible Typewriter barcode outcomes.</a:t>
                </a:r>
                <a:endParaRPr lang="en-CH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endParaRPr lang="en-CH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endParaRPr lang="en-CH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r>
                  <a:rPr lang="en-CH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Editing at position </a:t>
                </a:r>
                <a:r>
                  <a:rPr lang="en-GB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GB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CH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in the barcode proceeds at </a:t>
                </a:r>
                <a:r>
                  <a:rPr lang="en-CH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b="1" i="1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CH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, conditioned on editing at preceding sites.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F8120AA-7939-8A4F-90ED-4522391A1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31" y="1694461"/>
                <a:ext cx="11528920" cy="1754326"/>
              </a:xfrm>
              <a:prstGeom prst="rect">
                <a:avLst/>
              </a:prstGeom>
              <a:blipFill>
                <a:blip r:embed="rId2"/>
                <a:stretch>
                  <a:fillRect l="-440" t="-1439" b="-503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66BF0F9-8860-A140-AA83-02C9FC15E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99"/>
          <a:stretch/>
        </p:blipFill>
        <p:spPr>
          <a:xfrm>
            <a:off x="838080" y="3714521"/>
            <a:ext cx="8496944" cy="792088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4027ED6C-CEFA-1743-A332-5D3BE064423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9616" y="705050"/>
            <a:ext cx="1467147" cy="72367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503526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B5845-63C0-4442-88E7-C1DF93468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Mutation model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CA035-E3EB-EE48-9845-259FE782CAD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28</a:t>
            </a:fld>
            <a:endParaRPr lang="en-CH"/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4027ED6C-CEFA-1743-A332-5D3BE064423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969616" y="705050"/>
            <a:ext cx="1467147" cy="723677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E60085-F251-104A-8362-DE8D7039FA56}"/>
                  </a:ext>
                </a:extLst>
              </p:cNvPr>
              <p:cNvSpPr txBox="1"/>
              <p:nvPr/>
            </p:nvSpPr>
            <p:spPr>
              <a:xfrm>
                <a:off x="323850" y="1694460"/>
                <a:ext cx="1152892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The introduction of specific </a:t>
                </a:r>
                <a:r>
                  <a:rPr lang="en-CH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k-mer inserts</a:t>
                </a:r>
                <a:r>
                  <a:rPr lang="en-CH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is thenmodelled as an instantaneous process following each nickase cut,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𝑖𝑛𝑠𝑒𝑟𝑡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is drawn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:</m:t>
                    </m:r>
                  </m:oMath>
                </a14:m>
                <a:endParaRPr lang="en-CH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endParaRPr lang="en-CH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endParaRPr lang="en-CH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endParaRPr lang="en-CH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endParaRPr lang="en-CH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endParaRPr lang="en-CH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E60085-F251-104A-8362-DE8D7039F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1694460"/>
                <a:ext cx="11528920" cy="2031325"/>
              </a:xfrm>
              <a:prstGeom prst="rect">
                <a:avLst/>
              </a:prstGeom>
              <a:blipFill>
                <a:blip r:embed="rId3"/>
                <a:stretch>
                  <a:fillRect l="-440" t="-1242" r="-33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5F4DF7D-B75D-2849-8255-D47A04E45F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3" r="34746"/>
          <a:stretch/>
        </p:blipFill>
        <p:spPr>
          <a:xfrm>
            <a:off x="1629123" y="2780928"/>
            <a:ext cx="5544616" cy="28476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18666C-59C2-9741-B7F5-61FE261F13BB}"/>
              </a:ext>
            </a:extLst>
          </p:cNvPr>
          <p:cNvSpPr/>
          <p:nvPr/>
        </p:nvSpPr>
        <p:spPr>
          <a:xfrm>
            <a:off x="5672138" y="2471738"/>
            <a:ext cx="2128837" cy="2847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4143823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CA035-E3EB-EE48-9845-259FE782CAD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29</a:t>
            </a:fld>
            <a:endParaRPr lang="en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8A0046-AF7A-034A-BE5C-D98308375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67" y="1494984"/>
            <a:ext cx="6751821" cy="4863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1657B4-2E05-6741-85C2-E929DD3BE1BA}"/>
              </a:ext>
            </a:extLst>
          </p:cNvPr>
          <p:cNvSpPr txBox="1"/>
          <p:nvPr/>
        </p:nvSpPr>
        <p:spPr>
          <a:xfrm>
            <a:off x="8058075" y="751344"/>
            <a:ext cx="3582491" cy="53553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H" u="sng" dirty="0"/>
              <a:t>Question:</a:t>
            </a:r>
            <a:r>
              <a:rPr lang="en-CH" dirty="0"/>
              <a:t> How are the total edits distributed under a constant molecular clock assumption?</a:t>
            </a:r>
            <a:endParaRPr lang="en-CH" u="sng" dirty="0"/>
          </a:p>
          <a:p>
            <a:endParaRPr lang="en-CH" u="sng" dirty="0"/>
          </a:p>
          <a:p>
            <a:r>
              <a:rPr lang="en-CH" u="sng" dirty="0"/>
              <a:t>Setup: </a:t>
            </a:r>
          </a:p>
          <a:p>
            <a:endParaRPr lang="en-CH" u="sng" dirty="0"/>
          </a:p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Simulate 2 birth-death scenarios: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CH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CH" dirty="0"/>
              <a:t>500 cells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CH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CH" dirty="0"/>
              <a:t>Growth “burst” towards the present 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CH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CH" dirty="0"/>
              <a:t>Past branching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CH" dirty="0"/>
          </a:p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Simulate 13 barcodes along these trees</a:t>
            </a:r>
          </a:p>
          <a:p>
            <a:endParaRPr lang="en-CH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B0E84FC-B11B-344F-9282-A47A0B0E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Simulations under the model</a:t>
            </a:r>
          </a:p>
        </p:txBody>
      </p:sp>
    </p:spTree>
    <p:extLst>
      <p:ext uri="{BB962C8B-B14F-4D97-AF65-F5344CB8AC3E}">
        <p14:creationId xmlns:p14="http://schemas.microsoft.com/office/powerpoint/2010/main" val="276642063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Aim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7" name="Content Placeholder 16"/>
          <p:cNvPicPr/>
          <p:nvPr/>
        </p:nvPicPr>
        <p:blipFill>
          <a:blip r:embed="rId3"/>
          <a:stretch/>
        </p:blipFill>
        <p:spPr>
          <a:xfrm>
            <a:off x="763200" y="1690560"/>
            <a:ext cx="4559400" cy="3996360"/>
          </a:xfrm>
          <a:prstGeom prst="rect">
            <a:avLst/>
          </a:prstGeom>
          <a:ln>
            <a:noFill/>
          </a:ln>
        </p:spPr>
      </p:pic>
      <p:sp>
        <p:nvSpPr>
          <p:cNvPr id="188" name="TextShape 2"/>
          <p:cNvSpPr txBox="1"/>
          <p:nvPr/>
        </p:nvSpPr>
        <p:spPr>
          <a:xfrm>
            <a:off x="6723000" y="2530800"/>
            <a:ext cx="5182920" cy="19760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9000" lnSpcReduction="2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Use signal from joint lineage &amp; scRNA measurements to quantify core developmental processes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 i.e. division, apoptosis, differentiation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9" name="Picture 10"/>
          <p:cNvPicPr/>
          <p:nvPr/>
        </p:nvPicPr>
        <p:blipFill>
          <a:blip r:embed="rId4"/>
          <a:stretch/>
        </p:blipFill>
        <p:spPr>
          <a:xfrm>
            <a:off x="7957800" y="4760640"/>
            <a:ext cx="2362320" cy="92664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950CCD3-9FF4-4772-AAF6-C3CD24518905}" type="slidenum"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B5845-63C0-4442-88E7-C1DF93468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Simulations under the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CA035-E3EB-EE48-9845-259FE782CAD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30</a:t>
            </a:fld>
            <a:endParaRPr lang="en-CH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E602F6C-5238-E94D-BEC4-2A3DE3BC6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64" y="1467533"/>
            <a:ext cx="6751821" cy="4863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8C177D-047B-8F44-A168-2E1E295E7215}"/>
              </a:ext>
            </a:extLst>
          </p:cNvPr>
          <p:cNvSpPr txBox="1"/>
          <p:nvPr/>
        </p:nvSpPr>
        <p:spPr>
          <a:xfrm>
            <a:off x="8058075" y="751344"/>
            <a:ext cx="3582491" cy="53553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H" u="sng" dirty="0"/>
              <a:t>Question:</a:t>
            </a:r>
            <a:r>
              <a:rPr lang="en-CH" dirty="0"/>
              <a:t> How are the total edits distributed under a constant molecular clock rate assumption?</a:t>
            </a:r>
            <a:endParaRPr lang="en-CH" u="sng" dirty="0"/>
          </a:p>
          <a:p>
            <a:endParaRPr lang="en-CH" u="sng" dirty="0"/>
          </a:p>
          <a:p>
            <a:r>
              <a:rPr lang="en-CH" u="sng" dirty="0"/>
              <a:t>Setup: </a:t>
            </a:r>
          </a:p>
          <a:p>
            <a:endParaRPr lang="en-CH" u="sng" dirty="0"/>
          </a:p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Simulate 2 birth-death scenarios: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CH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CH" dirty="0"/>
              <a:t>500 cells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CH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CH" dirty="0"/>
              <a:t>Growth “burst” towards the present 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CH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CH" dirty="0"/>
              <a:t>Past branching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CH" dirty="0"/>
          </a:p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Simulate 13 barcodes along these trees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70677440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CA035-E3EB-EE48-9845-259FE782CAD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31</a:t>
            </a:fld>
            <a:endParaRPr lang="en-CH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EE9140-3334-1A4A-838C-1D30E6821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9" y="3930318"/>
            <a:ext cx="3951917" cy="28467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127803-5F0A-8149-BD0E-C50ADCC7B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14" y="1662887"/>
            <a:ext cx="3511666" cy="25295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334E94-B2C0-3640-BE83-663FEE1D4EDC}"/>
              </a:ext>
            </a:extLst>
          </p:cNvPr>
          <p:cNvSpPr txBox="1"/>
          <p:nvPr/>
        </p:nvSpPr>
        <p:spPr>
          <a:xfrm>
            <a:off x="8065235" y="2285504"/>
            <a:ext cx="3582491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H" u="sng" dirty="0"/>
              <a:t>Conclusions: </a:t>
            </a:r>
          </a:p>
          <a:p>
            <a:endParaRPr lang="en-CH" dirty="0"/>
          </a:p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Total edit distributions are dependent on underlying tree shape </a:t>
            </a:r>
          </a:p>
          <a:p>
            <a:pPr marL="285750" indent="-285750">
              <a:buFont typeface="Wingdings" pitchFamily="2" charset="2"/>
              <a:buChar char="Ø"/>
            </a:pPr>
            <a:endParaRPr lang="en-CH" dirty="0"/>
          </a:p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We expect Poisson distributed edits with constant growth rate + constant edit rate.</a:t>
            </a:r>
          </a:p>
          <a:p>
            <a:endParaRPr lang="en-CH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822215-02D5-AD43-9EBF-FB0E43275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Simulations under the mutation model</a:t>
            </a:r>
          </a:p>
        </p:txBody>
      </p:sp>
    </p:spTree>
    <p:extLst>
      <p:ext uri="{BB962C8B-B14F-4D97-AF65-F5344CB8AC3E}">
        <p14:creationId xmlns:p14="http://schemas.microsoft.com/office/powerpoint/2010/main" val="205625346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CA035-E3EB-EE48-9845-259FE782CAD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32</a:t>
            </a:fld>
            <a:endParaRPr lang="en-CH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2B95C5-CE93-6C40-B5F2-CA3B9AD67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32" y="1373686"/>
            <a:ext cx="6751821" cy="4863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FFE8C5-BD07-874C-8B98-CFD4D529FFD0}"/>
              </a:ext>
            </a:extLst>
          </p:cNvPr>
          <p:cNvSpPr txBox="1"/>
          <p:nvPr/>
        </p:nvSpPr>
        <p:spPr>
          <a:xfrm>
            <a:off x="7642402" y="2435121"/>
            <a:ext cx="3582491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H" u="sng" dirty="0"/>
              <a:t>Setup: </a:t>
            </a:r>
          </a:p>
          <a:p>
            <a:endParaRPr lang="en-CH" u="sng" dirty="0"/>
          </a:p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Simulate tree with 3257 cells</a:t>
            </a:r>
          </a:p>
          <a:p>
            <a:pPr marL="285750" indent="-285750">
              <a:buFont typeface="Wingdings" pitchFamily="2" charset="2"/>
              <a:buChar char="Ø"/>
            </a:pPr>
            <a:endParaRPr lang="en-CH" dirty="0"/>
          </a:p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Constant growth </a:t>
            </a:r>
          </a:p>
          <a:p>
            <a:pPr marL="285750" indent="-285750">
              <a:buFont typeface="Wingdings" pitchFamily="2" charset="2"/>
              <a:buChar char="Ø"/>
            </a:pPr>
            <a:endParaRPr lang="en-CH" dirty="0"/>
          </a:p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Time scale 25 days</a:t>
            </a:r>
          </a:p>
          <a:p>
            <a:pPr marL="285750" indent="-285750">
              <a:buFont typeface="Wingdings" pitchFamily="2" charset="2"/>
              <a:buChar char="Ø"/>
            </a:pPr>
            <a:endParaRPr lang="en-CH" dirty="0"/>
          </a:p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Simulate 13 barcodes</a:t>
            </a:r>
          </a:p>
          <a:p>
            <a:endParaRPr lang="en-CH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A7B9150-325A-5344-A1B2-11A1188FB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Simulations under the model</a:t>
            </a:r>
          </a:p>
        </p:txBody>
      </p:sp>
    </p:spTree>
    <p:extLst>
      <p:ext uri="{BB962C8B-B14F-4D97-AF65-F5344CB8AC3E}">
        <p14:creationId xmlns:p14="http://schemas.microsoft.com/office/powerpoint/2010/main" val="271857242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CA035-E3EB-EE48-9845-259FE782CAD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33</a:t>
            </a:fld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FBC75-A57F-7446-94C9-9068B4EA42B7}"/>
              </a:ext>
            </a:extLst>
          </p:cNvPr>
          <p:cNvSpPr txBox="1"/>
          <p:nvPr/>
        </p:nvSpPr>
        <p:spPr>
          <a:xfrm>
            <a:off x="7642402" y="2435121"/>
            <a:ext cx="3582491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H" u="sng" dirty="0"/>
              <a:t>Setup: </a:t>
            </a:r>
          </a:p>
          <a:p>
            <a:endParaRPr lang="en-CH" u="sng" dirty="0"/>
          </a:p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Simulate tree with 3257 cells</a:t>
            </a:r>
          </a:p>
          <a:p>
            <a:pPr marL="285750" indent="-285750">
              <a:buFont typeface="Wingdings" pitchFamily="2" charset="2"/>
              <a:buChar char="Ø"/>
            </a:pPr>
            <a:endParaRPr lang="en-CH" dirty="0"/>
          </a:p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Constant growth </a:t>
            </a:r>
          </a:p>
          <a:p>
            <a:pPr marL="285750" indent="-285750">
              <a:buFont typeface="Wingdings" pitchFamily="2" charset="2"/>
              <a:buChar char="Ø"/>
            </a:pPr>
            <a:endParaRPr lang="en-CH" dirty="0"/>
          </a:p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Time scale 25 days</a:t>
            </a:r>
          </a:p>
          <a:p>
            <a:pPr marL="285750" indent="-285750">
              <a:buFont typeface="Wingdings" pitchFamily="2" charset="2"/>
              <a:buChar char="Ø"/>
            </a:pPr>
            <a:endParaRPr lang="en-CH" dirty="0"/>
          </a:p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Simulate 13 barcodes</a:t>
            </a:r>
          </a:p>
          <a:p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EEB88-BA12-F34D-AC02-2E4018A7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9" y="1373686"/>
            <a:ext cx="6751821" cy="48636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DB87B25-5617-4044-9631-B0354BD8439D}"/>
              </a:ext>
            </a:extLst>
          </p:cNvPr>
          <p:cNvSpPr txBox="1">
            <a:spLocks/>
          </p:cNvSpPr>
          <p:nvPr/>
        </p:nvSpPr>
        <p:spPr>
          <a:xfrm>
            <a:off x="990480" y="5174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>
                <a:latin typeface="Baskerville" panose="02020502070401020303" pitchFamily="18" charset="0"/>
                <a:ea typeface="Baskerville" panose="02020502070401020303" pitchFamily="18" charset="0"/>
              </a:rPr>
              <a:t>Simulations under the model</a:t>
            </a:r>
            <a:endParaRPr lang="en-CH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05405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Data</a:t>
            </a:r>
            <a:r>
              <a:rPr lang="en-CH" sz="4400" b="0" strike="noStrike" spc="-1" dirty="0">
                <a:solidFill>
                  <a:srgbClr val="000000"/>
                </a:solidFill>
                <a:latin typeface="Calibri Light"/>
                <a:ea typeface="Baskerville"/>
              </a:rPr>
              <a:t> </a:t>
            </a: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generation</a:t>
            </a:r>
            <a:r>
              <a:rPr lang="en-CH" sz="4400" b="0" strike="noStrike" spc="-1" dirty="0">
                <a:solidFill>
                  <a:srgbClr val="000000"/>
                </a:solidFill>
                <a:latin typeface="Calibri Light"/>
                <a:ea typeface="Baskerville"/>
              </a:rPr>
              <a:t> – </a:t>
            </a: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population</a:t>
            </a:r>
            <a:r>
              <a:rPr lang="en-CH" sz="4400" b="0" strike="noStrike" spc="-1" dirty="0">
                <a:solidFill>
                  <a:srgbClr val="000000"/>
                </a:solidFill>
                <a:latin typeface="Calibri Light"/>
                <a:ea typeface="Baskerville"/>
              </a:rPr>
              <a:t> </a:t>
            </a: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tree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9" name="Content Placeholder 8"/>
          <p:cNvPicPr/>
          <p:nvPr/>
        </p:nvPicPr>
        <p:blipFill>
          <a:blip r:embed="rId2"/>
          <a:stretch/>
        </p:blipFill>
        <p:spPr>
          <a:xfrm>
            <a:off x="888840" y="2426400"/>
            <a:ext cx="5079600" cy="3149280"/>
          </a:xfrm>
          <a:prstGeom prst="rect">
            <a:avLst/>
          </a:prstGeom>
          <a:ln>
            <a:noFill/>
          </a:ln>
        </p:spPr>
      </p:pic>
      <p:sp>
        <p:nvSpPr>
          <p:cNvPr id="280" name="TextShape 2"/>
          <p:cNvSpPr txBox="1"/>
          <p:nvPr/>
        </p:nvSpPr>
        <p:spPr>
          <a:xfrm>
            <a:off x="6273720" y="1825560"/>
            <a:ext cx="507960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model cell population growth with a birth-death model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A83B968-0050-48EC-944D-BE142A6F5EBA}" type="slidenum"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8866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Data generation – sampled tree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2" name="Content Placeholder 8"/>
          <p:cNvPicPr/>
          <p:nvPr/>
        </p:nvPicPr>
        <p:blipFill>
          <a:blip r:embed="rId2"/>
          <a:stretch/>
        </p:blipFill>
        <p:spPr>
          <a:xfrm>
            <a:off x="888840" y="2434320"/>
            <a:ext cx="5079600" cy="3133440"/>
          </a:xfrm>
          <a:prstGeom prst="rect">
            <a:avLst/>
          </a:prstGeom>
          <a:ln>
            <a:noFill/>
          </a:ln>
        </p:spPr>
      </p:pic>
      <p:sp>
        <p:nvSpPr>
          <p:cNvPr id="283" name="TextShape 2"/>
          <p:cNvSpPr txBox="1"/>
          <p:nvPr/>
        </p:nvSpPr>
        <p:spPr>
          <a:xfrm>
            <a:off x="6273720" y="1825560"/>
            <a:ext cx="507960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model cell population growth with a birth-death model with sampling, i.e.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only subset of cells is sequenced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4" name="Picture 3"/>
          <p:cNvPicPr/>
          <p:nvPr/>
        </p:nvPicPr>
        <p:blipFill>
          <a:blip r:embed="rId3"/>
          <a:stretch/>
        </p:blipFill>
        <p:spPr>
          <a:xfrm>
            <a:off x="10348560" y="591120"/>
            <a:ext cx="1005120" cy="87336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CBA69D7-96B7-4232-B8BA-709A4C10B2CE}" type="slidenum"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Data generation – sequence data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6" name="Content Placeholder 8"/>
          <p:cNvPicPr/>
          <p:nvPr/>
        </p:nvPicPr>
        <p:blipFill>
          <a:blip r:embed="rId2"/>
          <a:stretch/>
        </p:blipFill>
        <p:spPr>
          <a:xfrm>
            <a:off x="670680" y="2445840"/>
            <a:ext cx="5425200" cy="3110400"/>
          </a:xfrm>
          <a:prstGeom prst="rect">
            <a:avLst/>
          </a:prstGeom>
          <a:ln>
            <a:noFill/>
          </a:ln>
        </p:spPr>
      </p:pic>
      <p:sp>
        <p:nvSpPr>
          <p:cNvPr id="287" name="TextShape 2"/>
          <p:cNvSpPr txBox="1"/>
          <p:nvPr/>
        </p:nvSpPr>
        <p:spPr>
          <a:xfrm>
            <a:off x="6273720" y="1825560"/>
            <a:ext cx="507960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model sequence evolution along the tree under the editing model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8" name="Picture 3"/>
          <p:cNvPicPr/>
          <p:nvPr/>
        </p:nvPicPr>
        <p:blipFill>
          <a:blip r:embed="rId3"/>
          <a:stretch/>
        </p:blipFill>
        <p:spPr>
          <a:xfrm>
            <a:off x="10672200" y="743760"/>
            <a:ext cx="681120" cy="56772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5D02DA2-F8D3-4E4C-954A-86B0A7D1CD97}" type="slidenum"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Inference of cell tree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TextShape 2"/>
          <p:cNvSpPr txBox="1"/>
          <p:nvPr/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H" sz="2400" b="1" strike="noStrike" spc="-1">
                <a:solidFill>
                  <a:srgbClr val="000000"/>
                </a:solidFill>
                <a:latin typeface="Baskerville"/>
                <a:ea typeface="Baskerville"/>
              </a:rPr>
              <a:t>True tree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1" name="Content Placeholder 5"/>
          <p:cNvPicPr/>
          <p:nvPr/>
        </p:nvPicPr>
        <p:blipFill>
          <a:blip r:embed="rId2"/>
          <a:stretch/>
        </p:blipFill>
        <p:spPr>
          <a:xfrm>
            <a:off x="836640" y="2727360"/>
            <a:ext cx="5157360" cy="1817280"/>
          </a:xfrm>
          <a:prstGeom prst="rect">
            <a:avLst/>
          </a:prstGeom>
          <a:ln>
            <a:noFill/>
          </a:ln>
        </p:spPr>
      </p:pic>
      <p:sp>
        <p:nvSpPr>
          <p:cNvPr id="292" name="TextShape 3"/>
          <p:cNvSpPr txBox="1"/>
          <p:nvPr/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3" name="TextShape 4"/>
          <p:cNvSpPr txBox="1"/>
          <p:nvPr/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we know the sequence of events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we don’t know: timing and frequency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E4543E5-D450-4F3E-8F5A-D061A62D876E}" type="slidenum"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Inference of cell tree  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5" name="TextShape 2"/>
          <p:cNvSpPr txBox="1"/>
          <p:nvPr/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H" sz="2400" b="1" strike="noStrike" spc="-1">
                <a:solidFill>
                  <a:srgbClr val="000000"/>
                </a:solidFill>
                <a:latin typeface="Baskerville"/>
                <a:ea typeface="Baskerville"/>
              </a:rPr>
              <a:t>True tree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6" name="Content Placeholder 5"/>
          <p:cNvPicPr/>
          <p:nvPr/>
        </p:nvPicPr>
        <p:blipFill>
          <a:blip r:embed="rId2"/>
          <a:stretch/>
        </p:blipFill>
        <p:spPr>
          <a:xfrm>
            <a:off x="828000" y="2756880"/>
            <a:ext cx="5181120" cy="1825560"/>
          </a:xfrm>
          <a:prstGeom prst="rect">
            <a:avLst/>
          </a:prstGeom>
          <a:ln>
            <a:noFill/>
          </a:ln>
        </p:spPr>
      </p:pic>
      <p:sp>
        <p:nvSpPr>
          <p:cNvPr id="297" name="TextShape 3"/>
          <p:cNvSpPr txBox="1"/>
          <p:nvPr/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H" sz="2400" b="1" strike="noStrike" spc="-1">
                <a:solidFill>
                  <a:srgbClr val="000000"/>
                </a:solidFill>
                <a:latin typeface="Baskerville"/>
                <a:ea typeface="Baskerville"/>
              </a:rPr>
              <a:t>Possible sequence of events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8" name="Content Placeholder 4"/>
          <p:cNvPicPr/>
          <p:nvPr/>
        </p:nvPicPr>
        <p:blipFill>
          <a:blip r:embed="rId3"/>
          <a:stretch/>
        </p:blipFill>
        <p:spPr>
          <a:xfrm>
            <a:off x="6182640" y="2738880"/>
            <a:ext cx="5182920" cy="1861920"/>
          </a:xfrm>
          <a:prstGeom prst="rect">
            <a:avLst/>
          </a:prstGeom>
          <a:ln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509FB6D-4BAC-4B33-8440-84BE261C55B2}" type="slidenum"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Inference of cell tree  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0" name="TextShape 2"/>
          <p:cNvSpPr txBox="1"/>
          <p:nvPr/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H" sz="2400" b="1" strike="noStrike" spc="-1">
                <a:solidFill>
                  <a:srgbClr val="000000"/>
                </a:solidFill>
                <a:latin typeface="Baskerville"/>
                <a:ea typeface="Baskerville"/>
              </a:rPr>
              <a:t>True tree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1" name="Content Placeholder 5"/>
          <p:cNvPicPr/>
          <p:nvPr/>
        </p:nvPicPr>
        <p:blipFill>
          <a:blip r:embed="rId2"/>
          <a:stretch/>
        </p:blipFill>
        <p:spPr>
          <a:xfrm>
            <a:off x="828000" y="2756880"/>
            <a:ext cx="5181120" cy="1825560"/>
          </a:xfrm>
          <a:prstGeom prst="rect">
            <a:avLst/>
          </a:prstGeom>
          <a:ln>
            <a:noFill/>
          </a:ln>
        </p:spPr>
      </p:pic>
      <p:sp>
        <p:nvSpPr>
          <p:cNvPr id="302" name="TextShape 3"/>
          <p:cNvSpPr txBox="1"/>
          <p:nvPr/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H" sz="2400" b="1" strike="noStrike" spc="-1">
                <a:solidFill>
                  <a:srgbClr val="000000"/>
                </a:solidFill>
                <a:latin typeface="Baskerville"/>
                <a:ea typeface="Baskerville"/>
              </a:rPr>
              <a:t>Possible sequence of events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3" name="Content Placeholder 4"/>
          <p:cNvPicPr/>
          <p:nvPr/>
        </p:nvPicPr>
        <p:blipFill>
          <a:blip r:embed="rId3"/>
          <a:stretch/>
        </p:blipFill>
        <p:spPr>
          <a:xfrm>
            <a:off x="6182640" y="2738880"/>
            <a:ext cx="5182920" cy="1861920"/>
          </a:xfrm>
          <a:prstGeom prst="rect">
            <a:avLst/>
          </a:prstGeom>
          <a:ln>
            <a:noFill/>
          </a:ln>
        </p:spPr>
      </p:pic>
      <p:pic>
        <p:nvPicPr>
          <p:cNvPr id="304" name="Picture 8"/>
          <p:cNvPicPr/>
          <p:nvPr/>
        </p:nvPicPr>
        <p:blipFill>
          <a:blip r:embed="rId4"/>
          <a:stretch/>
        </p:blipFill>
        <p:spPr>
          <a:xfrm>
            <a:off x="3043800" y="5490720"/>
            <a:ext cx="6844680" cy="1001880"/>
          </a:xfrm>
          <a:prstGeom prst="rect">
            <a:avLst/>
          </a:prstGeom>
          <a:ln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4796FD3-3580-4E19-B360-4367F682EB4B}" type="slidenum"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Outline</a:t>
            </a:r>
            <a:r>
              <a:rPr lang="en-CH" sz="4400" b="0" strike="noStrike" spc="-1">
                <a:solidFill>
                  <a:srgbClr val="000000"/>
                </a:solidFill>
                <a:latin typeface="Calibri Light"/>
                <a:ea typeface="Baskerville"/>
              </a:rPr>
              <a:t>	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Phylodynamic inference</a:t>
            </a: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Typewriter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Features of the editing process</a:t>
            </a:r>
            <a:endParaRPr lang="en-CH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Modelling the editing process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400" spc="-1" dirty="0">
                <a:solidFill>
                  <a:srgbClr val="000000"/>
                </a:solidFill>
                <a:latin typeface="Baskerville"/>
                <a:ea typeface="Baskerville"/>
              </a:rPr>
              <a:t>Simulations under the model</a:t>
            </a:r>
            <a:endParaRPr lang="en-CH" sz="2400" b="0" strike="noStrike" spc="-1" dirty="0">
              <a:solidFill>
                <a:srgbClr val="000000"/>
              </a:solidFill>
              <a:latin typeface="Calibri"/>
            </a:endParaRPr>
          </a:p>
          <a:p>
            <a:endParaRPr lang="en-CH" sz="2400" b="0" strike="noStrike" spc="-1" dirty="0">
              <a:solidFill>
                <a:srgbClr val="000000"/>
              </a:solidFill>
              <a:latin typeface="Calibri"/>
            </a:endParaRPr>
          </a:p>
          <a:p>
            <a:endParaRPr lang="en-CH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36A2DCD-A8CE-4C35-8C12-155633A68694}" type="slidenum"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Questions / Discussion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Ideas on editing process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more replicates of the cell culture data (i.e. as in type writer manuscript) available?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C05FDC6-D252-4423-A1AC-ED6BDC4E6C2C}" type="slidenum">
              <a:t>40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General workflow in phylodynamics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3" name="Picture 2"/>
          <p:cNvPicPr/>
          <p:nvPr/>
        </p:nvPicPr>
        <p:blipFill>
          <a:blip r:embed="rId2"/>
          <a:stretch/>
        </p:blipFill>
        <p:spPr>
          <a:xfrm>
            <a:off x="2750760" y="2501640"/>
            <a:ext cx="6460920" cy="254844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98DF525-33CF-4F7C-80E7-7F13E20FCE9E}" type="slidenum"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General workflow in phylodynamics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5" name="Picture 2"/>
          <p:cNvPicPr/>
          <p:nvPr/>
        </p:nvPicPr>
        <p:blipFill>
          <a:blip r:embed="rId2"/>
          <a:stretch/>
        </p:blipFill>
        <p:spPr>
          <a:xfrm>
            <a:off x="2750760" y="2501640"/>
            <a:ext cx="6460920" cy="2548440"/>
          </a:xfrm>
          <a:prstGeom prst="rect">
            <a:avLst/>
          </a:prstGeom>
          <a:ln>
            <a:noFill/>
          </a:ln>
        </p:spPr>
      </p:pic>
      <p:sp>
        <p:nvSpPr>
          <p:cNvPr id="196" name="CustomShape 2"/>
          <p:cNvSpPr/>
          <p:nvPr/>
        </p:nvSpPr>
        <p:spPr>
          <a:xfrm>
            <a:off x="3757680" y="2300400"/>
            <a:ext cx="3028680" cy="2171520"/>
          </a:xfrm>
          <a:prstGeom prst="rect">
            <a:avLst/>
          </a:prstGeom>
          <a:noFill/>
          <a:ln w="63360">
            <a:solidFill>
              <a:schemeClr val="accent1">
                <a:alpha val="58148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97" name="CustomShape 3"/>
          <p:cNvSpPr/>
          <p:nvPr/>
        </p:nvSpPr>
        <p:spPr>
          <a:xfrm>
            <a:off x="2750760" y="5860800"/>
            <a:ext cx="8314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CH" sz="1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Develop substitution model for TypeWriter editing process</a:t>
            </a:r>
            <a:endParaRPr lang="en-US" sz="1800" b="0" strike="noStrike" spc="-1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F3E53A9-5F51-4329-B1FD-6EA12EC8CBFF}" type="slidenum"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Outline</a:t>
            </a:r>
            <a:r>
              <a:rPr lang="en-CH" sz="4400" b="0" strike="noStrike" spc="-1">
                <a:solidFill>
                  <a:srgbClr val="000000"/>
                </a:solidFill>
                <a:latin typeface="Calibri Light"/>
                <a:ea typeface="Baskerville"/>
              </a:rPr>
              <a:t>	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A5A5A5"/>
              </a:buClr>
              <a:buFont typeface="Wingdings" charset="2"/>
              <a:buChar char=""/>
            </a:pPr>
            <a:r>
              <a:rPr lang="en-CH" sz="2800" b="0" strike="noStrike" spc="-1">
                <a:solidFill>
                  <a:srgbClr val="A5A5A5"/>
                </a:solidFill>
                <a:latin typeface="Baskerville"/>
                <a:ea typeface="Baskerville"/>
              </a:rPr>
              <a:t>Phylodynamic inference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Typewriter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Features of the editing process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Model and likelihood calculation of the editing process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421058E-0EA6-4758-B64F-18FED8DE8FEA}" type="slidenum"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Typewriter data – insert distributions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1" name="Content Placeholder 10"/>
          <p:cNvPicPr/>
          <p:nvPr/>
        </p:nvPicPr>
        <p:blipFill>
          <a:blip r:embed="rId2"/>
          <a:srcRect b="2813"/>
          <a:stretch/>
        </p:blipFill>
        <p:spPr>
          <a:xfrm>
            <a:off x="2433240" y="1825560"/>
            <a:ext cx="2262960" cy="4228560"/>
          </a:xfrm>
          <a:prstGeom prst="rect">
            <a:avLst/>
          </a:prstGeom>
          <a:ln>
            <a:noFill/>
          </a:ln>
        </p:spPr>
      </p:pic>
      <p:pic>
        <p:nvPicPr>
          <p:cNvPr id="202" name="Picture 14"/>
          <p:cNvPicPr/>
          <p:nvPr/>
        </p:nvPicPr>
        <p:blipFill>
          <a:blip r:embed="rId3"/>
          <a:stretch/>
        </p:blipFill>
        <p:spPr>
          <a:xfrm>
            <a:off x="10401840" y="681120"/>
            <a:ext cx="1467720" cy="723960"/>
          </a:xfrm>
          <a:prstGeom prst="rect">
            <a:avLst/>
          </a:prstGeom>
          <a:ln>
            <a:noFill/>
          </a:ln>
        </p:spPr>
      </p:pic>
      <p:sp>
        <p:nvSpPr>
          <p:cNvPr id="203" name="CustomShape 2"/>
          <p:cNvSpPr/>
          <p:nvPr/>
        </p:nvSpPr>
        <p:spPr>
          <a:xfrm>
            <a:off x="6273720" y="1825560"/>
            <a:ext cx="5079600" cy="435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Inserts sequences all are not equally likely to be edited in.</a:t>
            </a:r>
            <a:endParaRPr lang="en-US" sz="2800" b="0" strike="noStrike" spc="-1" dirty="0"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Insert distributions seem to be consistent over different sites.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spc="-1" dirty="0">
                <a:solidFill>
                  <a:srgbClr val="000000"/>
                </a:solidFill>
                <a:latin typeface="Baskerville"/>
                <a:ea typeface="Baskerville"/>
              </a:rPr>
              <a:t>Preferential insertion of: CAT CCG ATA GCC </a:t>
            </a:r>
            <a:endParaRPr lang="en-US" sz="2800" b="0" strike="noStrike" spc="-1" dirty="0"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F3C028C-5379-4B9F-8E2F-2F58B24A90CB}" type="slidenum"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12"/>
          <p:cNvPicPr/>
          <p:nvPr/>
        </p:nvPicPr>
        <p:blipFill>
          <a:blip r:embed="rId2"/>
          <a:stretch/>
        </p:blipFill>
        <p:spPr>
          <a:xfrm>
            <a:off x="1323000" y="1690560"/>
            <a:ext cx="2365200" cy="4547160"/>
          </a:xfrm>
          <a:prstGeom prst="rect">
            <a:avLst/>
          </a:prstGeom>
          <a:ln>
            <a:noFill/>
          </a:ln>
        </p:spPr>
      </p:pic>
      <p:pic>
        <p:nvPicPr>
          <p:cNvPr id="206" name="Picture 9"/>
          <p:cNvPicPr/>
          <p:nvPr/>
        </p:nvPicPr>
        <p:blipFill>
          <a:blip r:embed="rId3"/>
          <a:stretch/>
        </p:blipFill>
        <p:spPr>
          <a:xfrm>
            <a:off x="10401840" y="681120"/>
            <a:ext cx="1467720" cy="723960"/>
          </a:xfrm>
          <a:prstGeom prst="rect">
            <a:avLst/>
          </a:prstGeom>
          <a:ln>
            <a:noFill/>
          </a:ln>
        </p:spPr>
      </p:pic>
      <p:pic>
        <p:nvPicPr>
          <p:cNvPr id="207" name="Picture 4"/>
          <p:cNvPicPr/>
          <p:nvPr/>
        </p:nvPicPr>
        <p:blipFill>
          <a:blip r:embed="rId4"/>
          <a:stretch/>
        </p:blipFill>
        <p:spPr>
          <a:xfrm>
            <a:off x="4173480" y="1690560"/>
            <a:ext cx="6394680" cy="460620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37AD3CE-40A0-4CC5-8DFB-D2919812F8DB}" type="slidenum">
              <a:t>9</a:t>
            </a:fld>
            <a:endParaRPr/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0A57AA94-1176-DB4A-A997-EF9BADBB6ADE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Typewriter data – insert distributions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4435</TotalTime>
  <Words>1495</Words>
  <Application>Microsoft Macintosh PowerPoint</Application>
  <PresentationFormat>Widescreen</PresentationFormat>
  <Paragraphs>311</Paragraphs>
  <Slides>40</Slides>
  <Notes>3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Arial</vt:lpstr>
      <vt:lpstr>Baskerville</vt:lpstr>
      <vt:lpstr>Calibri</vt:lpstr>
      <vt:lpstr>Calibri Light</vt:lpstr>
      <vt:lpstr>Cambria Math</vt:lpstr>
      <vt:lpstr>Latin Modern Roman 12</vt:lpstr>
      <vt:lpstr>StarSymbol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Mutation model</vt:lpstr>
      <vt:lpstr>Mutation model </vt:lpstr>
      <vt:lpstr>Mutation model </vt:lpstr>
      <vt:lpstr>Simulations under the model</vt:lpstr>
      <vt:lpstr>Simulations under the model</vt:lpstr>
      <vt:lpstr>Simulations under the mutation model</vt:lpstr>
      <vt:lpstr>Simulations under the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 phylodynamic inference from Typewriter lineage recordings</dc:title>
  <dc:subject/>
  <dc:creator>Sophie</dc:creator>
  <dc:description/>
  <cp:lastModifiedBy>Microsoft Office User</cp:lastModifiedBy>
  <cp:revision>17</cp:revision>
  <dcterms:created xsi:type="dcterms:W3CDTF">2022-09-07T07:32:56Z</dcterms:created>
  <dcterms:modified xsi:type="dcterms:W3CDTF">2022-11-16T08:43:38Z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7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30</vt:i4>
  </property>
</Properties>
</file>